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711" r:id="rId3"/>
    <p:sldMasterId id="2147483723" r:id="rId4"/>
  </p:sldMasterIdLst>
  <p:notesMasterIdLst>
    <p:notesMasterId r:id="rId24"/>
  </p:notesMasterIdLst>
  <p:sldIdLst>
    <p:sldId id="256" r:id="rId5"/>
    <p:sldId id="271" r:id="rId6"/>
    <p:sldId id="258" r:id="rId7"/>
    <p:sldId id="293" r:id="rId8"/>
    <p:sldId id="297" r:id="rId9"/>
    <p:sldId id="298" r:id="rId10"/>
    <p:sldId id="296" r:id="rId11"/>
    <p:sldId id="273" r:id="rId12"/>
    <p:sldId id="278" r:id="rId13"/>
    <p:sldId id="299" r:id="rId14"/>
    <p:sldId id="300" r:id="rId15"/>
    <p:sldId id="282" r:id="rId16"/>
    <p:sldId id="283" r:id="rId17"/>
    <p:sldId id="279" r:id="rId18"/>
    <p:sldId id="280" r:id="rId19"/>
    <p:sldId id="274" r:id="rId20"/>
    <p:sldId id="275" r:id="rId21"/>
    <p:sldId id="281" r:id="rId22"/>
    <p:sldId id="28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2584" y="-10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20FA37-0B0A-47CD-ADBC-AB8B03BE490A}" type="datetimeFigureOut">
              <a:rPr lang="en-US" smtClean="0"/>
              <a:pPr/>
              <a:t>31/08/2014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101687-089B-47D2-9CB6-DF4EB5012FAF}" type="slidenum">
              <a:rPr lang="en-US" smtClean="0"/>
              <a:pPr/>
              <a:t>‹#›</a:t>
            </a:fld>
            <a:endParaRPr lang="en-US"/>
          </a:p>
        </p:txBody>
      </p:sp>
    </p:spTree>
    <p:extLst>
      <p:ext uri="{BB962C8B-B14F-4D97-AF65-F5344CB8AC3E}">
        <p14:creationId xmlns:p14="http://schemas.microsoft.com/office/powerpoint/2010/main" val="4071585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2D208BDA-441B-47C0-A7C0-A04A50D5D92D}" type="slidenum">
              <a:rPr lang="en-GB"/>
              <a:pPr/>
              <a:t>2</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958466" name="Rectangle 2"/>
          <p:cNvSpPr>
            <a:spLocks noGrp="1" noRot="1" noChangeAspect="1" noChangeArrowheads="1" noTextEdit="1"/>
          </p:cNvSpPr>
          <p:nvPr>
            <p:ph type="sldImg"/>
          </p:nvPr>
        </p:nvSpPr>
        <p:spPr>
          <a:ln/>
        </p:spPr>
      </p:sp>
      <p:sp>
        <p:nvSpPr>
          <p:cNvPr id="9584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E1A2F605-4358-4B33-81EC-046569570B3E}" type="slidenum">
              <a:rPr lang="en-GB"/>
              <a:pPr/>
              <a:t>16</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998402" name="Rectangle 2"/>
          <p:cNvSpPr>
            <a:spLocks noGrp="1" noRot="1" noChangeAspect="1" noChangeArrowheads="1" noTextEdit="1"/>
          </p:cNvSpPr>
          <p:nvPr>
            <p:ph type="sldImg"/>
          </p:nvPr>
        </p:nvSpPr>
        <p:spPr>
          <a:ln/>
        </p:spPr>
      </p:sp>
      <p:sp>
        <p:nvSpPr>
          <p:cNvPr id="998403"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A42AE1E9-899A-4F95-9351-E624369815FB}" type="slidenum">
              <a:rPr lang="en-GB"/>
              <a:pPr/>
              <a:t>17</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996354" name="Rectangle 2"/>
          <p:cNvSpPr>
            <a:spLocks noGrp="1" noRot="1" noChangeAspect="1" noChangeArrowheads="1" noTextEdit="1"/>
          </p:cNvSpPr>
          <p:nvPr>
            <p:ph type="sldImg"/>
          </p:nvPr>
        </p:nvSpPr>
        <p:spPr>
          <a:ln/>
        </p:spPr>
      </p:sp>
      <p:sp>
        <p:nvSpPr>
          <p:cNvPr id="996355"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A99E2114-10C6-43AB-B5AA-A0CADF556B8E}" type="slidenum">
              <a:rPr lang="en-GB"/>
              <a:pPr/>
              <a:t>18</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946178" name="Rectangle 2"/>
          <p:cNvSpPr>
            <a:spLocks noGrp="1" noRot="1" noChangeAspect="1" noChangeArrowheads="1" noTextEdit="1"/>
          </p:cNvSpPr>
          <p:nvPr>
            <p:ph type="sldImg"/>
          </p:nvPr>
        </p:nvSpPr>
        <p:spPr>
          <a:ln/>
        </p:spPr>
      </p:sp>
      <p:sp>
        <p:nvSpPr>
          <p:cNvPr id="946202" name="Rectangle 26"/>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01972D8E-CC42-48DE-8F74-9E0CF5C14CD7}" type="slidenum">
              <a:rPr lang="en-GB"/>
              <a:pPr/>
              <a:t>19</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970754" name="Rectangle 2"/>
          <p:cNvSpPr>
            <a:spLocks noGrp="1" noRot="1" noChangeAspect="1" noChangeArrowheads="1" noTextEdit="1"/>
          </p:cNvSpPr>
          <p:nvPr>
            <p:ph type="sldImg"/>
          </p:nvPr>
        </p:nvSpPr>
        <p:spPr>
          <a:ln/>
        </p:spPr>
      </p:sp>
      <p:sp>
        <p:nvSpPr>
          <p:cNvPr id="970755"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53963854-500D-483D-8930-E5A133DA69A8}" type="slidenum">
              <a:rPr lang="en-GB"/>
              <a:pPr/>
              <a:t>4</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1098754" name="Rectangle 2"/>
          <p:cNvSpPr>
            <a:spLocks noGrp="1" noRot="1" noChangeAspect="1" noChangeArrowheads="1" noTextEdit="1"/>
          </p:cNvSpPr>
          <p:nvPr>
            <p:ph type="sldImg"/>
          </p:nvPr>
        </p:nvSpPr>
        <p:spPr>
          <a:ln/>
        </p:spPr>
      </p:sp>
      <p:sp>
        <p:nvSpPr>
          <p:cNvPr id="1098755" name="Rectangle 3"/>
          <p:cNvSpPr>
            <a:spLocks noGrp="1" noChangeArrowheads="1"/>
          </p:cNvSpPr>
          <p:nvPr>
            <p:ph type="body" idx="1"/>
          </p:nvPr>
        </p:nvSpPr>
        <p:spPr/>
        <p:txBody>
          <a:bodyPr/>
          <a:lstStyle/>
          <a:p>
            <a:pPr>
              <a:spcBef>
                <a:spcPct val="50000"/>
              </a:spcBef>
            </a:pPr>
            <a:r>
              <a:rPr lang="en-GB" b="1"/>
              <a:t>Photo credit:</a:t>
            </a:r>
            <a:r>
              <a:rPr lang="en-GB"/>
              <a:t> Don W Fawcett / Science Photo Library</a:t>
            </a:r>
          </a:p>
          <a:p>
            <a:pPr>
              <a:spcBef>
                <a:spcPct val="50000"/>
              </a:spcBef>
            </a:pPr>
            <a:r>
              <a:rPr lang="en-GB"/>
              <a:t>Colour-enhanced transmission electron micrograph (TEM) of the unit membranes of two adjacent cells.</a:t>
            </a:r>
          </a:p>
          <a:p>
            <a:pPr>
              <a:spcBef>
                <a:spcPct val="50000"/>
              </a:spcBef>
            </a:pPr>
            <a:endParaRPr lang="en-GB"/>
          </a:p>
          <a:p>
            <a:pPr>
              <a:spcBef>
                <a:spcPct val="50000"/>
              </a:spcBef>
            </a:pPr>
            <a:r>
              <a:rPr lang="en-GB" b="1"/>
              <a:t>Teacher notes</a:t>
            </a:r>
          </a:p>
          <a:p>
            <a:pPr>
              <a:spcBef>
                <a:spcPct val="50000"/>
              </a:spcBef>
            </a:pPr>
            <a:r>
              <a:rPr lang="en-GB"/>
              <a:t>See the ‘</a:t>
            </a:r>
            <a:r>
              <a:rPr lang="en-GB" b="1"/>
              <a:t>Cell Structure</a:t>
            </a:r>
            <a:r>
              <a:rPr lang="en-GB"/>
              <a:t>’ presentation for more information about electron microscopy.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DBCBDCBA-0C0C-4579-B4DB-BD2D6BB9AE79}" type="slidenum">
              <a:rPr lang="en-GB"/>
              <a:pPr/>
              <a:t>7</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1035266" name="Rectangle 2"/>
          <p:cNvSpPr>
            <a:spLocks noGrp="1" noRot="1" noChangeAspect="1" noChangeArrowheads="1" noTextEdit="1"/>
          </p:cNvSpPr>
          <p:nvPr>
            <p:ph type="sldImg"/>
          </p:nvPr>
        </p:nvSpPr>
        <p:spPr>
          <a:ln/>
        </p:spPr>
      </p:sp>
      <p:sp>
        <p:nvSpPr>
          <p:cNvPr id="10352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89A31C53-9004-4915-9776-894A13C52725}" type="slidenum">
              <a:rPr lang="en-GB"/>
              <a:pPr/>
              <a:t>8</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1014786" name="Rectangle 2"/>
          <p:cNvSpPr>
            <a:spLocks noGrp="1" noRot="1" noChangeAspect="1" noChangeArrowheads="1" noTextEdit="1"/>
          </p:cNvSpPr>
          <p:nvPr>
            <p:ph type="sldImg"/>
          </p:nvPr>
        </p:nvSpPr>
        <p:spPr>
          <a:ln/>
        </p:spPr>
      </p:sp>
      <p:sp>
        <p:nvSpPr>
          <p:cNvPr id="1014787" name="Rectangle 3"/>
          <p:cNvSpPr>
            <a:spLocks noGrp="1" noChangeArrowheads="1"/>
          </p:cNvSpPr>
          <p:nvPr>
            <p:ph type="body" idx="1"/>
          </p:nvPr>
        </p:nvSpPr>
        <p:spPr/>
        <p:txBody>
          <a:bodyPr/>
          <a:lstStyle/>
          <a:p>
            <a:r>
              <a:rPr lang="en-GB" b="1"/>
              <a:t>Teacher notes</a:t>
            </a:r>
          </a:p>
          <a:p>
            <a:r>
              <a:rPr lang="en-GB"/>
              <a:t>Phospholipids very rarely move from one layer to the other in cell membranes. They do, however, swap places with neighbouring molecules within a layer very frequently, and rotate about their long axis.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DDB88BF4-50CF-4EAF-9B23-66019CD27288}" type="slidenum">
              <a:rPr lang="en-GB"/>
              <a:pPr/>
              <a:t>9</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1025026" name="Rectangle 2"/>
          <p:cNvSpPr>
            <a:spLocks noGrp="1" noRot="1" noChangeAspect="1" noChangeArrowheads="1" noTextEdit="1"/>
          </p:cNvSpPr>
          <p:nvPr>
            <p:ph type="sldImg"/>
          </p:nvPr>
        </p:nvSpPr>
        <p:spPr>
          <a:ln/>
        </p:spPr>
      </p:sp>
      <p:sp>
        <p:nvSpPr>
          <p:cNvPr id="1025027" name="Rectangle 3"/>
          <p:cNvSpPr>
            <a:spLocks noGrp="1" noChangeArrowheads="1"/>
          </p:cNvSpPr>
          <p:nvPr>
            <p:ph type="body" idx="1"/>
          </p:nvPr>
        </p:nvSpPr>
        <p:spPr/>
        <p:txBody>
          <a:bodyPr/>
          <a:lstStyle/>
          <a:p>
            <a:r>
              <a:rPr lang="en-GB" b="1"/>
              <a:t>Teacher notes</a:t>
            </a:r>
          </a:p>
          <a:p>
            <a:r>
              <a:rPr lang="en-GB"/>
              <a:t>See the ‘</a:t>
            </a:r>
            <a:r>
              <a:rPr lang="en-GB" b="1"/>
              <a:t>Biological Molecules: Proteins and Lipids</a:t>
            </a:r>
            <a:r>
              <a:rPr lang="en-GB"/>
              <a:t>’ presentation for more information about proteins.</a:t>
            </a:r>
          </a:p>
          <a:p>
            <a:endParaRPr lang="en-GB"/>
          </a:p>
          <a:p>
            <a:r>
              <a:rPr lang="en-GB"/>
              <a:t>See the ‘</a:t>
            </a:r>
            <a:r>
              <a:rPr lang="en-GB" b="1"/>
              <a:t>Transport Across Membranes</a:t>
            </a:r>
            <a:r>
              <a:rPr lang="en-GB"/>
              <a:t>’ presentation for more information about carrier molecules and channels.</a:t>
            </a:r>
          </a:p>
          <a:p>
            <a:endParaRPr lang="en-GB"/>
          </a:p>
          <a:p>
            <a:r>
              <a:rPr lang="en-GB"/>
              <a:t>Proteins typically make up around 45% by mass of a cell membrane, but this can vary widely depending on the cell type. Students could be asked to discuss the nature of cell membrane proteins in terms of regions of polarity and non-polarity. For example, would the part of an integral protein embedded in the membrane be polar or non-polar?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051BD835-90CB-401C-A70F-5E8DCFC8F9B6}" type="slidenum">
              <a:rPr lang="en-GB"/>
              <a:pPr/>
              <a:t>12</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1000450" name="Rectangle 2"/>
          <p:cNvSpPr>
            <a:spLocks noGrp="1" noRot="1" noChangeAspect="1" noChangeArrowheads="1" noTextEdit="1"/>
          </p:cNvSpPr>
          <p:nvPr>
            <p:ph type="sldImg"/>
          </p:nvPr>
        </p:nvSpPr>
        <p:spPr>
          <a:ln/>
        </p:spPr>
      </p:sp>
      <p:sp>
        <p:nvSpPr>
          <p:cNvPr id="10004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28D8C5A8-2307-47F6-A865-6EA96ABA3496}" type="slidenum">
              <a:rPr lang="en-GB"/>
              <a:pPr/>
              <a:t>13</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986114" name="Rectangle 2"/>
          <p:cNvSpPr>
            <a:spLocks noGrp="1" noRot="1" noChangeAspect="1" noChangeArrowheads="1" noTextEdit="1"/>
          </p:cNvSpPr>
          <p:nvPr>
            <p:ph type="sldImg"/>
          </p:nvPr>
        </p:nvSpPr>
        <p:spPr>
          <a:ln/>
        </p:spPr>
      </p:sp>
      <p:sp>
        <p:nvSpPr>
          <p:cNvPr id="986115" name="Rectangle 3"/>
          <p:cNvSpPr>
            <a:spLocks noGrp="1" noChangeArrowheads="1"/>
          </p:cNvSpPr>
          <p:nvPr>
            <p:ph type="body" idx="1"/>
          </p:nvPr>
        </p:nvSpPr>
        <p:spPr>
          <a:xfrm>
            <a:off x="914400" y="4343400"/>
            <a:ext cx="5029200" cy="4114800"/>
          </a:xfrm>
        </p:spPr>
        <p:txBody>
          <a:bodyPr/>
          <a:lstStyle/>
          <a:p>
            <a:r>
              <a:rPr lang="en-GB" b="1"/>
              <a:t>Teacher notes</a:t>
            </a:r>
          </a:p>
          <a:p>
            <a:r>
              <a:rPr lang="en-GB"/>
              <a:t>This activity assumes that students are familiar with the general structure of lipids, and the difference between saturated and unsaturated fatty acid chains.</a:t>
            </a:r>
          </a:p>
          <a:p>
            <a:endParaRPr lang="en-GB"/>
          </a:p>
          <a:p>
            <a:r>
              <a:rPr lang="en-GB"/>
              <a:t>See the ‘</a:t>
            </a:r>
            <a:r>
              <a:rPr lang="en-GB" b="1"/>
              <a:t>Biological Molecules: Proteins and Lipids</a:t>
            </a:r>
            <a:r>
              <a:rPr lang="en-GB"/>
              <a:t>’ presentation for more information about lipids.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76D35715-AD93-4978-BD95-13ED3171FDE5}" type="slidenum">
              <a:rPr lang="en-GB"/>
              <a:pPr/>
              <a:t>14</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1080322" name="Rectangle 2"/>
          <p:cNvSpPr>
            <a:spLocks noGrp="1" noRot="1" noChangeAspect="1" noChangeArrowheads="1" noTextEdit="1"/>
          </p:cNvSpPr>
          <p:nvPr>
            <p:ph type="sldImg"/>
          </p:nvPr>
        </p:nvSpPr>
        <p:spPr>
          <a:ln/>
        </p:spPr>
      </p:sp>
      <p:sp>
        <p:nvSpPr>
          <p:cNvPr id="10803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EB42FB48-F414-472D-87E2-462227F19457}" type="slidenum">
              <a:rPr lang="en-GB"/>
              <a:pPr/>
              <a:t>15</a:t>
            </a:fld>
            <a:endParaRPr lang="en-GB"/>
          </a:p>
        </p:txBody>
      </p:sp>
      <p:sp>
        <p:nvSpPr>
          <p:cNvPr id="6" name="Rectangle 10"/>
          <p:cNvSpPr>
            <a:spLocks noGrp="1" noChangeArrowheads="1"/>
          </p:cNvSpPr>
          <p:nvPr>
            <p:ph type="hdr" sz="quarter"/>
          </p:nvPr>
        </p:nvSpPr>
        <p:spPr>
          <a:ln/>
        </p:spPr>
        <p:txBody>
          <a:bodyPr/>
          <a:lstStyle/>
          <a:p>
            <a:r>
              <a:rPr lang="en-GB"/>
              <a:t>Boardworks AS Biology </a:t>
            </a:r>
          </a:p>
          <a:p>
            <a:r>
              <a:rPr lang="en-GB"/>
              <a:t>Cell Membranes</a:t>
            </a:r>
          </a:p>
        </p:txBody>
      </p:sp>
      <p:sp>
        <p:nvSpPr>
          <p:cNvPr id="1082370" name="Rectangle 2"/>
          <p:cNvSpPr>
            <a:spLocks noGrp="1" noRot="1" noChangeAspect="1" noChangeArrowheads="1" noTextEdit="1"/>
          </p:cNvSpPr>
          <p:nvPr>
            <p:ph type="sldImg"/>
          </p:nvPr>
        </p:nvSpPr>
        <p:spPr>
          <a:ln/>
        </p:spPr>
      </p:sp>
      <p:sp>
        <p:nvSpPr>
          <p:cNvPr id="1082371"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20" name="Footer Placeholder 19"/>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10" name="Slide Number Placeholder 9"/>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039452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2767156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34196878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7677" name="Picture 29" descr="title_slide_membranes"/>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0825" cy="6854825"/>
          </a:xfrm>
          <a:prstGeom prst="rect">
            <a:avLst/>
          </a:prstGeom>
          <a:noFill/>
          <a:extLst>
            <a:ext uri="{909E8E84-426E-40dd-AFC4-6F175D3DCCD1}">
              <a14:hiddenFill xmlns:a14="http://schemas.microsoft.com/office/drawing/2010/main">
                <a:solidFill>
                  <a:srgbClr val="FFFFFF"/>
                </a:solidFill>
              </a14:hiddenFill>
            </a:ext>
          </a:extLst>
        </p:spPr>
      </p:pic>
      <p:sp>
        <p:nvSpPr>
          <p:cNvPr id="667668" name="Text Box 20"/>
          <p:cNvSpPr txBox="1">
            <a:spLocks noChangeArrowheads="1"/>
          </p:cNvSpPr>
          <p:nvPr userDrawn="1"/>
        </p:nvSpPr>
        <p:spPr bwMode="auto">
          <a:xfrm>
            <a:off x="6445250" y="6654800"/>
            <a:ext cx="2133600" cy="244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fontAlgn="base" hangingPunct="0">
              <a:spcBef>
                <a:spcPct val="0"/>
              </a:spcBef>
              <a:spcAft>
                <a:spcPct val="0"/>
              </a:spcAft>
            </a:pPr>
            <a:r>
              <a:rPr lang="en-GB" sz="1000">
                <a:solidFill>
                  <a:srgbClr val="5B0091"/>
                </a:solidFill>
                <a:cs typeface="Arial" charset="0"/>
              </a:rPr>
              <a:t>© Boardworks Ltd 2008</a:t>
            </a:r>
          </a:p>
        </p:txBody>
      </p:sp>
      <p:pic>
        <p:nvPicPr>
          <p:cNvPr id="667669" name="Picture 21" descr="forward_arrow_colour">
            <a:hlinkClick r:id="" action="ppaction://hlinkshowjump?jump=nextslide"/>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sp>
        <p:nvSpPr>
          <p:cNvPr id="667673" name="Text Box 25"/>
          <p:cNvSpPr txBox="1">
            <a:spLocks noChangeArrowheads="1"/>
          </p:cNvSpPr>
          <p:nvPr userDrawn="1"/>
        </p:nvSpPr>
        <p:spPr bwMode="auto">
          <a:xfrm>
            <a:off x="896938" y="6654800"/>
            <a:ext cx="6556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fld id="{3A67DE3D-EECF-4A5F-9DBB-C4DA53932104}" type="slidenum">
              <a:rPr lang="en-GB" sz="1000">
                <a:solidFill>
                  <a:srgbClr val="5B0091"/>
                </a:solidFill>
                <a:cs typeface="Arial" charset="0"/>
              </a:rPr>
              <a:pPr algn="ctr" fontAlgn="base">
                <a:spcBef>
                  <a:spcPct val="50000"/>
                </a:spcBef>
                <a:spcAft>
                  <a:spcPct val="0"/>
                </a:spcAft>
              </a:pPr>
              <a:t>‹#›</a:t>
            </a:fld>
            <a:r>
              <a:rPr lang="en-GB" sz="1000">
                <a:solidFill>
                  <a:srgbClr val="5B0091"/>
                </a:solidFill>
                <a:cs typeface="Arial" charset="0"/>
              </a:rPr>
              <a:t> of 34</a:t>
            </a:r>
          </a:p>
        </p:txBody>
      </p:sp>
    </p:spTree>
    <p:extLst>
      <p:ext uri="{BB962C8B-B14F-4D97-AF65-F5344CB8AC3E}">
        <p14:creationId xmlns:p14="http://schemas.microsoft.com/office/powerpoint/2010/main" val="1993873526"/>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64605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492282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77252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53954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57097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70832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559679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11341632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197287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26549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53975"/>
            <a:ext cx="2116137" cy="6072188"/>
          </a:xfrm>
        </p:spPr>
        <p:txBody>
          <a:bodyPr vert="eaVert"/>
          <a:lstStyle/>
          <a:p>
            <a:r>
              <a:rPr lang="en-US"/>
              <a:t>Click to edit Master title style</a:t>
            </a:r>
          </a:p>
        </p:txBody>
      </p:sp>
      <p:sp>
        <p:nvSpPr>
          <p:cNvPr id="3" name=" 2"/>
          <p:cNvSpPr>
            <a:spLocks noGrp="1"/>
          </p:cNvSpPr>
          <p:nvPr>
            <p:ph type="body" orient="vert" idx="1"/>
          </p:nvPr>
        </p:nvSpPr>
        <p:spPr>
          <a:xfrm>
            <a:off x="222250" y="53975"/>
            <a:ext cx="6196013" cy="607218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75009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 1"/>
          <p:cNvSpPr>
            <a:spLocks noGrp="1"/>
          </p:cNvSpPr>
          <p:nvPr>
            <p:ph/>
          </p:nvPr>
        </p:nvSpPr>
        <p:spPr>
          <a:xfrm>
            <a:off x="222250" y="53975"/>
            <a:ext cx="8464550" cy="60721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22096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7834351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442026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036925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44937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183385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06104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491200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872095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937208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554614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39585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53975"/>
            <a:ext cx="2116137" cy="6072188"/>
          </a:xfrm>
        </p:spPr>
        <p:txBody>
          <a:bodyPr vert="eaVert"/>
          <a:lstStyle/>
          <a:p>
            <a:r>
              <a:rPr lang="en-US"/>
              <a:t>Click to edit Master title style</a:t>
            </a:r>
          </a:p>
        </p:txBody>
      </p:sp>
      <p:sp>
        <p:nvSpPr>
          <p:cNvPr id="3" name=" 2"/>
          <p:cNvSpPr>
            <a:spLocks noGrp="1"/>
          </p:cNvSpPr>
          <p:nvPr>
            <p:ph type="body" orient="vert" idx="1"/>
          </p:nvPr>
        </p:nvSpPr>
        <p:spPr>
          <a:xfrm>
            <a:off x="222250" y="53975"/>
            <a:ext cx="6196013" cy="607218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690551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7677" name="Picture 29" descr="title_slide_membranes"/>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0825" cy="6854825"/>
          </a:xfrm>
          <a:prstGeom prst="rect">
            <a:avLst/>
          </a:prstGeom>
          <a:noFill/>
          <a:extLst>
            <a:ext uri="{909E8E84-426E-40dd-AFC4-6F175D3DCCD1}">
              <a14:hiddenFill xmlns:a14="http://schemas.microsoft.com/office/drawing/2010/main">
                <a:solidFill>
                  <a:srgbClr val="FFFFFF"/>
                </a:solidFill>
              </a14:hiddenFill>
            </a:ext>
          </a:extLst>
        </p:spPr>
      </p:pic>
      <p:sp>
        <p:nvSpPr>
          <p:cNvPr id="667668" name="Text Box 20"/>
          <p:cNvSpPr txBox="1">
            <a:spLocks noChangeArrowheads="1"/>
          </p:cNvSpPr>
          <p:nvPr userDrawn="1"/>
        </p:nvSpPr>
        <p:spPr bwMode="auto">
          <a:xfrm>
            <a:off x="6445250" y="6654800"/>
            <a:ext cx="2133600" cy="244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fontAlgn="base" hangingPunct="0">
              <a:spcBef>
                <a:spcPct val="0"/>
              </a:spcBef>
              <a:spcAft>
                <a:spcPct val="0"/>
              </a:spcAft>
            </a:pPr>
            <a:r>
              <a:rPr lang="en-GB" sz="1000">
                <a:solidFill>
                  <a:srgbClr val="5B0091"/>
                </a:solidFill>
                <a:cs typeface="Arial" charset="0"/>
              </a:rPr>
              <a:t>© Boardworks Ltd 2008</a:t>
            </a:r>
          </a:p>
        </p:txBody>
      </p:sp>
      <p:pic>
        <p:nvPicPr>
          <p:cNvPr id="667669" name="Picture 21" descr="forward_arrow_colour">
            <a:hlinkClick r:id="" action="ppaction://hlinkshowjump?jump=nextslide"/>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sp>
        <p:nvSpPr>
          <p:cNvPr id="667673" name="Text Box 25"/>
          <p:cNvSpPr txBox="1">
            <a:spLocks noChangeArrowheads="1"/>
          </p:cNvSpPr>
          <p:nvPr userDrawn="1"/>
        </p:nvSpPr>
        <p:spPr bwMode="auto">
          <a:xfrm>
            <a:off x="896938" y="6654800"/>
            <a:ext cx="6556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fld id="{5F914B4F-D7AD-4EAC-86F5-C6A97FC2E181}" type="slidenum">
              <a:rPr lang="en-GB" sz="1000">
                <a:solidFill>
                  <a:srgbClr val="5B0091"/>
                </a:solidFill>
                <a:cs typeface="Arial" charset="0"/>
              </a:rPr>
              <a:pPr algn="ctr" fontAlgn="base">
                <a:spcBef>
                  <a:spcPct val="50000"/>
                </a:spcBef>
                <a:spcAft>
                  <a:spcPct val="0"/>
                </a:spcAft>
              </a:pPr>
              <a:t>‹#›</a:t>
            </a:fld>
            <a:r>
              <a:rPr lang="en-GB" sz="1000">
                <a:solidFill>
                  <a:srgbClr val="5B0091"/>
                </a:solidFill>
                <a:cs typeface="Arial" charset="0"/>
              </a:rPr>
              <a:t> of 34</a:t>
            </a:r>
          </a:p>
        </p:txBody>
      </p:sp>
    </p:spTree>
    <p:extLst>
      <p:ext uri="{BB962C8B-B14F-4D97-AF65-F5344CB8AC3E}">
        <p14:creationId xmlns:p14="http://schemas.microsoft.com/office/powerpoint/2010/main" val="2451197403"/>
      </p:ext>
    </p:extLst>
  </p:cSld>
  <p:clrMapOvr>
    <a:masterClrMapping/>
  </p:clrMapOvr>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83025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1180370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206555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88768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28756377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983012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95596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284914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763236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201150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53975"/>
            <a:ext cx="2116137" cy="6072188"/>
          </a:xfrm>
        </p:spPr>
        <p:txBody>
          <a:bodyPr vert="eaVert"/>
          <a:lstStyle/>
          <a:p>
            <a:r>
              <a:rPr lang="en-US"/>
              <a:t>Click to edit Master title style</a:t>
            </a:r>
          </a:p>
        </p:txBody>
      </p:sp>
      <p:sp>
        <p:nvSpPr>
          <p:cNvPr id="3" name=" 2"/>
          <p:cNvSpPr>
            <a:spLocks noGrp="1"/>
          </p:cNvSpPr>
          <p:nvPr>
            <p:ph type="body" orient="vert" idx="1"/>
          </p:nvPr>
        </p:nvSpPr>
        <p:spPr>
          <a:xfrm>
            <a:off x="222250" y="53975"/>
            <a:ext cx="6196013" cy="607218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676873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 1"/>
          <p:cNvSpPr>
            <a:spLocks noGrp="1"/>
          </p:cNvSpPr>
          <p:nvPr>
            <p:ph/>
          </p:nvPr>
        </p:nvSpPr>
        <p:spPr>
          <a:xfrm>
            <a:off x="222250" y="53975"/>
            <a:ext cx="8464550" cy="60721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1903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8" name="Footer Placeholder 7"/>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9" name="Slide Number Placeholder 8"/>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755866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4" name="Footer Placeholder 3"/>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5" name="Slide Number Placeholder 4"/>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369794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Date Placeholder 1"/>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3" name="Footer Placeholder 2"/>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54223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265082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nSpc>
                <a:spcPts val="3000"/>
              </a:lnSpc>
              <a:spcBef>
                <a:spcPts val="600"/>
              </a:spcBef>
              <a:buClr>
                <a:srgbClr val="3891A7"/>
              </a:buClr>
              <a:buSzPct val="80000"/>
              <a:buFont typeface="Wingdings 2"/>
              <a:buNone/>
            </a:pPr>
            <a:endParaRPr lang="en-US" sz="3200">
              <a:solidFill>
                <a:prstClr val="black"/>
              </a:solidFill>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3190408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4" Type="http://schemas.openxmlformats.org/officeDocument/2006/relationships/image" Target="../media/image2.png"/><Relationship Id="rId15" Type="http://schemas.openxmlformats.org/officeDocument/2006/relationships/image" Target="../media/image3.png"/><Relationship Id="rId16"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3" Type="http://schemas.openxmlformats.org/officeDocument/2006/relationships/image" Target="../media/image7.png"/><Relationship Id="rId14" Type="http://schemas.openxmlformats.org/officeDocument/2006/relationships/image" Target="../media/image3.png"/><Relationship Id="rId15" Type="http://schemas.openxmlformats.org/officeDocument/2006/relationships/slide" Target="../slides/slide2.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theme" Target="../theme/theme4.xml"/><Relationship Id="rId14" Type="http://schemas.openxmlformats.org/officeDocument/2006/relationships/image" Target="../media/image2.png"/><Relationship Id="rId15" Type="http://schemas.openxmlformats.org/officeDocument/2006/relationships/image" Target="../media/image3.png"/><Relationship Id="rId16" Type="http://schemas.openxmlformats.org/officeDocument/2006/relationships/image" Target="../media/image4.png"/><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64D318C-7D37-46B7-983C-E017DFAEDB37}" type="datetimeFigureOut">
              <a:rPr lang="en-US" smtClean="0">
                <a:solidFill>
                  <a:srgbClr val="E7DEC9">
                    <a:shade val="50000"/>
                    <a:satMod val="200000"/>
                  </a:srgbClr>
                </a:solidFill>
              </a:rPr>
              <a:pPr/>
              <a:t>31/08/2014</a:t>
            </a:fld>
            <a:endParaRPr lang="en-US">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757DAF0-3A71-484F-99E0-FDBC3525629C}"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000745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85" name="Picture 61" descr="slide bground"/>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9140825" cy="6854825"/>
          </a:xfrm>
          <a:prstGeom prst="rect">
            <a:avLst/>
          </a:prstGeom>
          <a:noFill/>
          <a:extLst>
            <a:ext uri="{909E8E84-426E-40dd-AFC4-6F175D3DCCD1}">
              <a14:hiddenFill xmlns:a14="http://schemas.microsoft.com/office/drawing/2010/main">
                <a:solidFill>
                  <a:srgbClr val="FFFFFF"/>
                </a:solidFill>
              </a14:hiddenFill>
            </a:ext>
          </a:extLst>
        </p:spPr>
      </p:pic>
      <p:sp>
        <p:nvSpPr>
          <p:cNvPr id="1072" name="Text Box 48"/>
          <p:cNvSpPr txBox="1">
            <a:spLocks noChangeArrowheads="1"/>
          </p:cNvSpPr>
          <p:nvPr userDrawn="1"/>
        </p:nvSpPr>
        <p:spPr bwMode="auto">
          <a:xfrm>
            <a:off x="896938" y="6654800"/>
            <a:ext cx="6556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fld id="{58C8989C-5309-4A69-9CBA-D67AD08F8228}" type="slidenum">
              <a:rPr lang="en-GB" sz="1000">
                <a:solidFill>
                  <a:srgbClr val="5B0091"/>
                </a:solidFill>
                <a:cs typeface="Arial" charset="0"/>
              </a:rPr>
              <a:pPr algn="ctr" fontAlgn="base">
                <a:spcBef>
                  <a:spcPct val="50000"/>
                </a:spcBef>
                <a:spcAft>
                  <a:spcPct val="0"/>
                </a:spcAft>
              </a:pPr>
              <a:t>‹#›</a:t>
            </a:fld>
            <a:r>
              <a:rPr lang="en-GB" sz="1000">
                <a:solidFill>
                  <a:srgbClr val="5B0091"/>
                </a:solidFill>
                <a:cs typeface="Arial" charset="0"/>
              </a:rPr>
              <a:t> of 34</a:t>
            </a:r>
          </a:p>
        </p:txBody>
      </p:sp>
      <p:sp>
        <p:nvSpPr>
          <p:cNvPr id="1073" name="Text Box 49"/>
          <p:cNvSpPr txBox="1">
            <a:spLocks noChangeArrowheads="1"/>
          </p:cNvSpPr>
          <p:nvPr userDrawn="1"/>
        </p:nvSpPr>
        <p:spPr bwMode="auto">
          <a:xfrm>
            <a:off x="6445250" y="6654800"/>
            <a:ext cx="2133600" cy="244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fontAlgn="base" hangingPunct="0">
              <a:spcBef>
                <a:spcPct val="0"/>
              </a:spcBef>
              <a:spcAft>
                <a:spcPct val="0"/>
              </a:spcAft>
            </a:pPr>
            <a:r>
              <a:rPr lang="en-GB" sz="1000">
                <a:solidFill>
                  <a:srgbClr val="5B0091"/>
                </a:solidFill>
                <a:cs typeface="Arial" charset="0"/>
              </a:rPr>
              <a:t>© Boardworks Ltd 2008</a:t>
            </a:r>
          </a:p>
        </p:txBody>
      </p:sp>
      <p:pic>
        <p:nvPicPr>
          <p:cNvPr id="1074" name="Picture 50" descr="back_arrow_trans">
            <a:hlinkClick r:id="" action="ppaction://hlinkshowjump?jump=previousslide"/>
          </p:cNvP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07950" y="6167438"/>
            <a:ext cx="630238" cy="574675"/>
          </a:xfrm>
          <a:prstGeom prst="rect">
            <a:avLst/>
          </a:prstGeom>
          <a:noFill/>
          <a:extLst>
            <a:ext uri="{909E8E84-426E-40dd-AFC4-6F175D3DCCD1}">
              <a14:hiddenFill xmlns:a14="http://schemas.microsoft.com/office/drawing/2010/main">
                <a:solidFill>
                  <a:srgbClr val="FFFFFF"/>
                </a:solidFill>
              </a14:hiddenFill>
            </a:ext>
          </a:extLst>
        </p:spPr>
      </p:pic>
      <p:sp>
        <p:nvSpPr>
          <p:cNvPr id="1077" name="Rectangle 53"/>
          <p:cNvSpPr>
            <a:spLocks noGrp="1" noChangeArrowheads="1"/>
          </p:cNvSpPr>
          <p:nvPr>
            <p:ph type="title"/>
          </p:nvPr>
        </p:nvSpPr>
        <p:spPr bwMode="auto">
          <a:xfrm>
            <a:off x="222250" y="53975"/>
            <a:ext cx="724058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pic>
        <p:nvPicPr>
          <p:cNvPr id="1084" name="Picture 60" descr="forward_arrow_grey">
            <a:hlinkClick r:id="" action="ppaction://hlinkshowjump?jump=nextslide"/>
          </p:cNvPr>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4345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iming>
    <p:tnLst>
      <p:par>
        <p:cTn xmlns:p14="http://schemas.microsoft.com/office/powerpoint/2010/main" id="1" dur="indefinite" restart="never" nodeType="tmRoot"/>
      </p:par>
    </p:tnLst>
  </p:timing>
  <p:txStyles>
    <p:titleStyle>
      <a:lvl1pPr algn="l" rtl="0" fontAlgn="base">
        <a:spcBef>
          <a:spcPct val="0"/>
        </a:spcBef>
        <a:spcAft>
          <a:spcPct val="0"/>
        </a:spcAft>
        <a:defRPr sz="2800" b="1">
          <a:solidFill>
            <a:srgbClr val="10BC45"/>
          </a:solidFill>
          <a:latin typeface="+mj-lt"/>
          <a:ea typeface="+mj-ea"/>
          <a:cs typeface="+mj-cs"/>
        </a:defRPr>
      </a:lvl1pPr>
      <a:lvl2pPr algn="l" rtl="0" fontAlgn="base">
        <a:spcBef>
          <a:spcPct val="0"/>
        </a:spcBef>
        <a:spcAft>
          <a:spcPct val="0"/>
        </a:spcAft>
        <a:defRPr sz="2800" b="1">
          <a:solidFill>
            <a:srgbClr val="10BC45"/>
          </a:solidFill>
          <a:latin typeface="Arial" charset="0"/>
        </a:defRPr>
      </a:lvl2pPr>
      <a:lvl3pPr algn="l" rtl="0" fontAlgn="base">
        <a:spcBef>
          <a:spcPct val="0"/>
        </a:spcBef>
        <a:spcAft>
          <a:spcPct val="0"/>
        </a:spcAft>
        <a:defRPr sz="2800" b="1">
          <a:solidFill>
            <a:srgbClr val="10BC45"/>
          </a:solidFill>
          <a:latin typeface="Arial" charset="0"/>
        </a:defRPr>
      </a:lvl3pPr>
      <a:lvl4pPr algn="l" rtl="0" fontAlgn="base">
        <a:spcBef>
          <a:spcPct val="0"/>
        </a:spcBef>
        <a:spcAft>
          <a:spcPct val="0"/>
        </a:spcAft>
        <a:defRPr sz="2800" b="1">
          <a:solidFill>
            <a:srgbClr val="10BC45"/>
          </a:solidFill>
          <a:latin typeface="Arial" charset="0"/>
        </a:defRPr>
      </a:lvl4pPr>
      <a:lvl5pPr algn="l" rtl="0" fontAlgn="base">
        <a:spcBef>
          <a:spcPct val="0"/>
        </a:spcBef>
        <a:spcAft>
          <a:spcPct val="0"/>
        </a:spcAft>
        <a:defRPr sz="2800" b="1">
          <a:solidFill>
            <a:srgbClr val="10BC45"/>
          </a:solidFill>
          <a:latin typeface="Arial" charset="0"/>
        </a:defRPr>
      </a:lvl5pPr>
      <a:lvl6pPr marL="457200" algn="l" rtl="0" fontAlgn="base">
        <a:spcBef>
          <a:spcPct val="0"/>
        </a:spcBef>
        <a:spcAft>
          <a:spcPct val="0"/>
        </a:spcAft>
        <a:defRPr sz="2800" b="1">
          <a:solidFill>
            <a:srgbClr val="10BC45"/>
          </a:solidFill>
          <a:latin typeface="Arial" charset="0"/>
        </a:defRPr>
      </a:lvl6pPr>
      <a:lvl7pPr marL="914400" algn="l" rtl="0" fontAlgn="base">
        <a:spcBef>
          <a:spcPct val="0"/>
        </a:spcBef>
        <a:spcAft>
          <a:spcPct val="0"/>
        </a:spcAft>
        <a:defRPr sz="2800" b="1">
          <a:solidFill>
            <a:srgbClr val="10BC45"/>
          </a:solidFill>
          <a:latin typeface="Arial" charset="0"/>
        </a:defRPr>
      </a:lvl7pPr>
      <a:lvl8pPr marL="1371600" algn="l" rtl="0" fontAlgn="base">
        <a:spcBef>
          <a:spcPct val="0"/>
        </a:spcBef>
        <a:spcAft>
          <a:spcPct val="0"/>
        </a:spcAft>
        <a:defRPr sz="2800" b="1">
          <a:solidFill>
            <a:srgbClr val="10BC45"/>
          </a:solidFill>
          <a:latin typeface="Arial" charset="0"/>
        </a:defRPr>
      </a:lvl8pPr>
      <a:lvl9pPr marL="1828800" algn="l" rtl="0" fontAlgn="base">
        <a:spcBef>
          <a:spcPct val="0"/>
        </a:spcBef>
        <a:spcAft>
          <a:spcPct val="0"/>
        </a:spcAft>
        <a:defRPr sz="2800" b="1">
          <a:solidFill>
            <a:srgbClr val="10BC45"/>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99778" name="Picture 2" descr="slide_background"/>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175" y="0"/>
            <a:ext cx="9140825" cy="6854825"/>
          </a:xfrm>
          <a:prstGeom prst="rect">
            <a:avLst/>
          </a:prstGeom>
          <a:noFill/>
          <a:extLst>
            <a:ext uri="{909E8E84-426E-40dd-AFC4-6F175D3DCCD1}">
              <a14:hiddenFill xmlns:a14="http://schemas.microsoft.com/office/drawing/2010/main">
                <a:solidFill>
                  <a:srgbClr val="FFFFFF"/>
                </a:solidFill>
              </a14:hiddenFill>
            </a:ext>
          </a:extLst>
        </p:spPr>
      </p:pic>
      <p:sp>
        <p:nvSpPr>
          <p:cNvPr id="1099779" name="Text Box 3"/>
          <p:cNvSpPr txBox="1">
            <a:spLocks noChangeArrowheads="1"/>
          </p:cNvSpPr>
          <p:nvPr userDrawn="1"/>
        </p:nvSpPr>
        <p:spPr bwMode="auto">
          <a:xfrm>
            <a:off x="896938" y="6654800"/>
            <a:ext cx="6556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fld id="{6D951546-787C-4863-8466-B9B110CF0973}" type="slidenum">
              <a:rPr lang="en-GB" sz="1000">
                <a:solidFill>
                  <a:srgbClr val="5B0091"/>
                </a:solidFill>
                <a:cs typeface="Arial" charset="0"/>
              </a:rPr>
              <a:pPr algn="ctr" fontAlgn="base">
                <a:spcBef>
                  <a:spcPct val="50000"/>
                </a:spcBef>
                <a:spcAft>
                  <a:spcPct val="0"/>
                </a:spcAft>
              </a:pPr>
              <a:t>‹#›</a:t>
            </a:fld>
            <a:r>
              <a:rPr lang="en-GB" sz="1000">
                <a:solidFill>
                  <a:srgbClr val="5B0091"/>
                </a:solidFill>
                <a:cs typeface="Arial" charset="0"/>
              </a:rPr>
              <a:t> of 34</a:t>
            </a:r>
          </a:p>
        </p:txBody>
      </p:sp>
      <p:sp>
        <p:nvSpPr>
          <p:cNvPr id="1099780" name="Text Box 4"/>
          <p:cNvSpPr txBox="1">
            <a:spLocks noChangeArrowheads="1"/>
          </p:cNvSpPr>
          <p:nvPr userDrawn="1"/>
        </p:nvSpPr>
        <p:spPr bwMode="auto">
          <a:xfrm>
            <a:off x="6445250" y="6654800"/>
            <a:ext cx="2133600" cy="244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fontAlgn="base" hangingPunct="0">
              <a:spcBef>
                <a:spcPct val="0"/>
              </a:spcBef>
              <a:spcAft>
                <a:spcPct val="0"/>
              </a:spcAft>
            </a:pPr>
            <a:r>
              <a:rPr lang="en-GB" sz="1000">
                <a:solidFill>
                  <a:srgbClr val="5B0091"/>
                </a:solidFill>
                <a:cs typeface="Arial" charset="0"/>
              </a:rPr>
              <a:t>© Boardworks Ltd 2008</a:t>
            </a:r>
          </a:p>
        </p:txBody>
      </p:sp>
      <p:pic>
        <p:nvPicPr>
          <p:cNvPr id="1099781" name="Picture 5" descr="back_arrow_trans">
            <a:hlinkClick r:id="" action="ppaction://hlinkshowjump?jump=previousslide"/>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07950" y="6167438"/>
            <a:ext cx="630238" cy="574675"/>
          </a:xfrm>
          <a:prstGeom prst="rect">
            <a:avLst/>
          </a:prstGeom>
          <a:noFill/>
          <a:extLst>
            <a:ext uri="{909E8E84-426E-40dd-AFC4-6F175D3DCCD1}">
              <a14:hiddenFill xmlns:a14="http://schemas.microsoft.com/office/drawing/2010/main">
                <a:solidFill>
                  <a:srgbClr val="FFFFFF"/>
                </a:solidFill>
              </a14:hiddenFill>
            </a:ext>
          </a:extLst>
        </p:spPr>
      </p:pic>
      <p:sp>
        <p:nvSpPr>
          <p:cNvPr id="1099782" name="Rectangle 6">
            <a:hlinkClick r:id="rId15" action="ppaction://hlinksldjump"/>
          </p:cNvPr>
          <p:cNvSpPr>
            <a:spLocks noChangeArrowheads="1"/>
          </p:cNvSpPr>
          <p:nvPr userDrawn="1"/>
        </p:nvSpPr>
        <p:spPr bwMode="auto">
          <a:xfrm>
            <a:off x="3746500" y="2247900"/>
            <a:ext cx="1625600"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50000"/>
              </a:spcBef>
              <a:spcAft>
                <a:spcPct val="0"/>
              </a:spcAft>
            </a:pPr>
            <a:endParaRPr lang="en-US" sz="2400">
              <a:solidFill>
                <a:srgbClr val="010066"/>
              </a:solidFill>
            </a:endParaRPr>
          </a:p>
        </p:txBody>
      </p:sp>
      <p:sp>
        <p:nvSpPr>
          <p:cNvPr id="1099783" name="Rectangle 7">
            <a:hlinkClick r:id="" action="ppaction://noaction"/>
          </p:cNvPr>
          <p:cNvSpPr>
            <a:spLocks noChangeArrowheads="1"/>
          </p:cNvSpPr>
          <p:nvPr userDrawn="1"/>
        </p:nvSpPr>
        <p:spPr bwMode="auto">
          <a:xfrm>
            <a:off x="2857500" y="4521200"/>
            <a:ext cx="3340100"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50000"/>
              </a:spcBef>
              <a:spcAft>
                <a:spcPct val="0"/>
              </a:spcAft>
            </a:pPr>
            <a:endParaRPr lang="en-US" sz="2400">
              <a:solidFill>
                <a:srgbClr val="010066"/>
              </a:solidFill>
            </a:endParaRPr>
          </a:p>
        </p:txBody>
      </p:sp>
      <p:sp>
        <p:nvSpPr>
          <p:cNvPr id="1099784" name="Rectangle 8">
            <a:hlinkClick r:id="" action="ppaction://noaction"/>
          </p:cNvPr>
          <p:cNvSpPr>
            <a:spLocks noChangeArrowheads="1"/>
          </p:cNvSpPr>
          <p:nvPr userDrawn="1"/>
        </p:nvSpPr>
        <p:spPr bwMode="auto">
          <a:xfrm>
            <a:off x="2755900" y="3340100"/>
            <a:ext cx="36449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50000"/>
              </a:spcBef>
              <a:spcAft>
                <a:spcPct val="0"/>
              </a:spcAft>
            </a:pPr>
            <a:endParaRPr lang="en-US" sz="2400">
              <a:solidFill>
                <a:srgbClr val="010066"/>
              </a:solidFill>
            </a:endParaRPr>
          </a:p>
        </p:txBody>
      </p:sp>
      <p:sp>
        <p:nvSpPr>
          <p:cNvPr id="1099785" name="Rectangle 9"/>
          <p:cNvSpPr>
            <a:spLocks noGrp="1" noChangeArrowheads="1"/>
          </p:cNvSpPr>
          <p:nvPr>
            <p:ph type="title"/>
          </p:nvPr>
        </p:nvSpPr>
        <p:spPr bwMode="auto">
          <a:xfrm>
            <a:off x="222250" y="53975"/>
            <a:ext cx="724058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Tree>
    <p:extLst>
      <p:ext uri="{BB962C8B-B14F-4D97-AF65-F5344CB8AC3E}">
        <p14:creationId xmlns:p14="http://schemas.microsoft.com/office/powerpoint/2010/main" val="2584000689"/>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l" rtl="0" fontAlgn="base">
        <a:spcBef>
          <a:spcPct val="0"/>
        </a:spcBef>
        <a:spcAft>
          <a:spcPct val="0"/>
        </a:spcAft>
        <a:defRPr sz="2800" b="1">
          <a:solidFill>
            <a:srgbClr val="10BC45"/>
          </a:solidFill>
          <a:latin typeface="+mj-lt"/>
          <a:ea typeface="+mj-ea"/>
          <a:cs typeface="+mj-cs"/>
        </a:defRPr>
      </a:lvl1pPr>
      <a:lvl2pPr algn="l" rtl="0" fontAlgn="base">
        <a:spcBef>
          <a:spcPct val="0"/>
        </a:spcBef>
        <a:spcAft>
          <a:spcPct val="0"/>
        </a:spcAft>
        <a:defRPr sz="2800" b="1">
          <a:solidFill>
            <a:srgbClr val="10BC45"/>
          </a:solidFill>
          <a:latin typeface="Arial" charset="0"/>
        </a:defRPr>
      </a:lvl2pPr>
      <a:lvl3pPr algn="l" rtl="0" fontAlgn="base">
        <a:spcBef>
          <a:spcPct val="0"/>
        </a:spcBef>
        <a:spcAft>
          <a:spcPct val="0"/>
        </a:spcAft>
        <a:defRPr sz="2800" b="1">
          <a:solidFill>
            <a:srgbClr val="10BC45"/>
          </a:solidFill>
          <a:latin typeface="Arial" charset="0"/>
        </a:defRPr>
      </a:lvl3pPr>
      <a:lvl4pPr algn="l" rtl="0" fontAlgn="base">
        <a:spcBef>
          <a:spcPct val="0"/>
        </a:spcBef>
        <a:spcAft>
          <a:spcPct val="0"/>
        </a:spcAft>
        <a:defRPr sz="2800" b="1">
          <a:solidFill>
            <a:srgbClr val="10BC45"/>
          </a:solidFill>
          <a:latin typeface="Arial" charset="0"/>
        </a:defRPr>
      </a:lvl4pPr>
      <a:lvl5pPr algn="l" rtl="0" fontAlgn="base">
        <a:spcBef>
          <a:spcPct val="0"/>
        </a:spcBef>
        <a:spcAft>
          <a:spcPct val="0"/>
        </a:spcAft>
        <a:defRPr sz="2800" b="1">
          <a:solidFill>
            <a:srgbClr val="10BC45"/>
          </a:solidFill>
          <a:latin typeface="Arial" charset="0"/>
        </a:defRPr>
      </a:lvl5pPr>
      <a:lvl6pPr marL="457200" algn="l" rtl="0" fontAlgn="base">
        <a:spcBef>
          <a:spcPct val="0"/>
        </a:spcBef>
        <a:spcAft>
          <a:spcPct val="0"/>
        </a:spcAft>
        <a:defRPr sz="2800" b="1">
          <a:solidFill>
            <a:srgbClr val="10BC45"/>
          </a:solidFill>
          <a:latin typeface="Arial" charset="0"/>
        </a:defRPr>
      </a:lvl6pPr>
      <a:lvl7pPr marL="914400" algn="l" rtl="0" fontAlgn="base">
        <a:spcBef>
          <a:spcPct val="0"/>
        </a:spcBef>
        <a:spcAft>
          <a:spcPct val="0"/>
        </a:spcAft>
        <a:defRPr sz="2800" b="1">
          <a:solidFill>
            <a:srgbClr val="10BC45"/>
          </a:solidFill>
          <a:latin typeface="Arial" charset="0"/>
        </a:defRPr>
      </a:lvl7pPr>
      <a:lvl8pPr marL="1371600" algn="l" rtl="0" fontAlgn="base">
        <a:spcBef>
          <a:spcPct val="0"/>
        </a:spcBef>
        <a:spcAft>
          <a:spcPct val="0"/>
        </a:spcAft>
        <a:defRPr sz="2800" b="1">
          <a:solidFill>
            <a:srgbClr val="10BC45"/>
          </a:solidFill>
          <a:latin typeface="Arial" charset="0"/>
        </a:defRPr>
      </a:lvl8pPr>
      <a:lvl9pPr marL="1828800" algn="l" rtl="0" fontAlgn="base">
        <a:spcBef>
          <a:spcPct val="0"/>
        </a:spcBef>
        <a:spcAft>
          <a:spcPct val="0"/>
        </a:spcAft>
        <a:defRPr sz="2800" b="1">
          <a:solidFill>
            <a:srgbClr val="10BC45"/>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85" name="Picture 61" descr="slide bground"/>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9140825" cy="6854825"/>
          </a:xfrm>
          <a:prstGeom prst="rect">
            <a:avLst/>
          </a:prstGeom>
          <a:noFill/>
          <a:extLst>
            <a:ext uri="{909E8E84-426E-40dd-AFC4-6F175D3DCCD1}">
              <a14:hiddenFill xmlns:a14="http://schemas.microsoft.com/office/drawing/2010/main">
                <a:solidFill>
                  <a:srgbClr val="FFFFFF"/>
                </a:solidFill>
              </a14:hiddenFill>
            </a:ext>
          </a:extLst>
        </p:spPr>
      </p:pic>
      <p:sp>
        <p:nvSpPr>
          <p:cNvPr id="1072" name="Text Box 48"/>
          <p:cNvSpPr txBox="1">
            <a:spLocks noChangeArrowheads="1"/>
          </p:cNvSpPr>
          <p:nvPr userDrawn="1"/>
        </p:nvSpPr>
        <p:spPr bwMode="auto">
          <a:xfrm>
            <a:off x="896938" y="6654800"/>
            <a:ext cx="6556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fld id="{0B3AC446-421A-4088-9B0A-C93C6EEFD36C}" type="slidenum">
              <a:rPr lang="en-GB" sz="1000">
                <a:solidFill>
                  <a:srgbClr val="5B0091"/>
                </a:solidFill>
                <a:cs typeface="Arial" charset="0"/>
              </a:rPr>
              <a:pPr algn="ctr" fontAlgn="base">
                <a:spcBef>
                  <a:spcPct val="50000"/>
                </a:spcBef>
                <a:spcAft>
                  <a:spcPct val="0"/>
                </a:spcAft>
              </a:pPr>
              <a:t>‹#›</a:t>
            </a:fld>
            <a:r>
              <a:rPr lang="en-GB" sz="1000">
                <a:solidFill>
                  <a:srgbClr val="5B0091"/>
                </a:solidFill>
                <a:cs typeface="Arial" charset="0"/>
              </a:rPr>
              <a:t> of 34</a:t>
            </a:r>
          </a:p>
        </p:txBody>
      </p:sp>
      <p:sp>
        <p:nvSpPr>
          <p:cNvPr id="1073" name="Text Box 49"/>
          <p:cNvSpPr txBox="1">
            <a:spLocks noChangeArrowheads="1"/>
          </p:cNvSpPr>
          <p:nvPr userDrawn="1"/>
        </p:nvSpPr>
        <p:spPr bwMode="auto">
          <a:xfrm>
            <a:off x="6445250" y="6654800"/>
            <a:ext cx="2133600" cy="244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fontAlgn="base" hangingPunct="0">
              <a:spcBef>
                <a:spcPct val="0"/>
              </a:spcBef>
              <a:spcAft>
                <a:spcPct val="0"/>
              </a:spcAft>
            </a:pPr>
            <a:r>
              <a:rPr lang="en-GB" sz="1000">
                <a:solidFill>
                  <a:srgbClr val="5B0091"/>
                </a:solidFill>
                <a:cs typeface="Arial" charset="0"/>
              </a:rPr>
              <a:t>© Boardworks Ltd 2008</a:t>
            </a:r>
          </a:p>
        </p:txBody>
      </p:sp>
      <p:pic>
        <p:nvPicPr>
          <p:cNvPr id="1074" name="Picture 50" descr="back_arrow_trans">
            <a:hlinkClick r:id="" action="ppaction://hlinkshowjump?jump=previousslide"/>
          </p:cNvP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07950" y="6167438"/>
            <a:ext cx="630238" cy="574675"/>
          </a:xfrm>
          <a:prstGeom prst="rect">
            <a:avLst/>
          </a:prstGeom>
          <a:noFill/>
          <a:extLst>
            <a:ext uri="{909E8E84-426E-40dd-AFC4-6F175D3DCCD1}">
              <a14:hiddenFill xmlns:a14="http://schemas.microsoft.com/office/drawing/2010/main">
                <a:solidFill>
                  <a:srgbClr val="FFFFFF"/>
                </a:solidFill>
              </a14:hiddenFill>
            </a:ext>
          </a:extLst>
        </p:spPr>
      </p:pic>
      <p:sp>
        <p:nvSpPr>
          <p:cNvPr id="1077" name="Rectangle 53"/>
          <p:cNvSpPr>
            <a:spLocks noGrp="1" noChangeArrowheads="1"/>
          </p:cNvSpPr>
          <p:nvPr>
            <p:ph type="title"/>
          </p:nvPr>
        </p:nvSpPr>
        <p:spPr bwMode="auto">
          <a:xfrm>
            <a:off x="222250" y="53975"/>
            <a:ext cx="724058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pic>
        <p:nvPicPr>
          <p:cNvPr id="1084" name="Picture 60" descr="forward_arrow_grey">
            <a:hlinkClick r:id="" action="ppaction://hlinkshowjump?jump=nextslide"/>
          </p:cNvPr>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4358661"/>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timing>
    <p:tnLst>
      <p:par>
        <p:cTn xmlns:p14="http://schemas.microsoft.com/office/powerpoint/2010/main" id="1" dur="indefinite" restart="never" nodeType="tmRoot"/>
      </p:par>
    </p:tnLst>
  </p:timing>
  <p:txStyles>
    <p:titleStyle>
      <a:lvl1pPr algn="l" rtl="0" fontAlgn="base">
        <a:spcBef>
          <a:spcPct val="0"/>
        </a:spcBef>
        <a:spcAft>
          <a:spcPct val="0"/>
        </a:spcAft>
        <a:defRPr sz="2800" b="1">
          <a:solidFill>
            <a:srgbClr val="10BC45"/>
          </a:solidFill>
          <a:latin typeface="+mj-lt"/>
          <a:ea typeface="+mj-ea"/>
          <a:cs typeface="+mj-cs"/>
        </a:defRPr>
      </a:lvl1pPr>
      <a:lvl2pPr algn="l" rtl="0" fontAlgn="base">
        <a:spcBef>
          <a:spcPct val="0"/>
        </a:spcBef>
        <a:spcAft>
          <a:spcPct val="0"/>
        </a:spcAft>
        <a:defRPr sz="2800" b="1">
          <a:solidFill>
            <a:srgbClr val="10BC45"/>
          </a:solidFill>
          <a:latin typeface="Arial" charset="0"/>
        </a:defRPr>
      </a:lvl2pPr>
      <a:lvl3pPr algn="l" rtl="0" fontAlgn="base">
        <a:spcBef>
          <a:spcPct val="0"/>
        </a:spcBef>
        <a:spcAft>
          <a:spcPct val="0"/>
        </a:spcAft>
        <a:defRPr sz="2800" b="1">
          <a:solidFill>
            <a:srgbClr val="10BC45"/>
          </a:solidFill>
          <a:latin typeface="Arial" charset="0"/>
        </a:defRPr>
      </a:lvl3pPr>
      <a:lvl4pPr algn="l" rtl="0" fontAlgn="base">
        <a:spcBef>
          <a:spcPct val="0"/>
        </a:spcBef>
        <a:spcAft>
          <a:spcPct val="0"/>
        </a:spcAft>
        <a:defRPr sz="2800" b="1">
          <a:solidFill>
            <a:srgbClr val="10BC45"/>
          </a:solidFill>
          <a:latin typeface="Arial" charset="0"/>
        </a:defRPr>
      </a:lvl4pPr>
      <a:lvl5pPr algn="l" rtl="0" fontAlgn="base">
        <a:spcBef>
          <a:spcPct val="0"/>
        </a:spcBef>
        <a:spcAft>
          <a:spcPct val="0"/>
        </a:spcAft>
        <a:defRPr sz="2800" b="1">
          <a:solidFill>
            <a:srgbClr val="10BC45"/>
          </a:solidFill>
          <a:latin typeface="Arial" charset="0"/>
        </a:defRPr>
      </a:lvl5pPr>
      <a:lvl6pPr marL="457200" algn="l" rtl="0" fontAlgn="base">
        <a:spcBef>
          <a:spcPct val="0"/>
        </a:spcBef>
        <a:spcAft>
          <a:spcPct val="0"/>
        </a:spcAft>
        <a:defRPr sz="2800" b="1">
          <a:solidFill>
            <a:srgbClr val="10BC45"/>
          </a:solidFill>
          <a:latin typeface="Arial" charset="0"/>
        </a:defRPr>
      </a:lvl6pPr>
      <a:lvl7pPr marL="914400" algn="l" rtl="0" fontAlgn="base">
        <a:spcBef>
          <a:spcPct val="0"/>
        </a:spcBef>
        <a:spcAft>
          <a:spcPct val="0"/>
        </a:spcAft>
        <a:defRPr sz="2800" b="1">
          <a:solidFill>
            <a:srgbClr val="10BC45"/>
          </a:solidFill>
          <a:latin typeface="Arial" charset="0"/>
        </a:defRPr>
      </a:lvl7pPr>
      <a:lvl8pPr marL="1371600" algn="l" rtl="0" fontAlgn="base">
        <a:spcBef>
          <a:spcPct val="0"/>
        </a:spcBef>
        <a:spcAft>
          <a:spcPct val="0"/>
        </a:spcAft>
        <a:defRPr sz="2800" b="1">
          <a:solidFill>
            <a:srgbClr val="10BC45"/>
          </a:solidFill>
          <a:latin typeface="Arial" charset="0"/>
        </a:defRPr>
      </a:lvl8pPr>
      <a:lvl9pPr marL="1828800" algn="l" rtl="0" fontAlgn="base">
        <a:spcBef>
          <a:spcPct val="0"/>
        </a:spcBef>
        <a:spcAft>
          <a:spcPct val="0"/>
        </a:spcAft>
        <a:defRPr sz="2800" b="1">
          <a:solidFill>
            <a:srgbClr val="10BC45"/>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6.png"/><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5.png"/><Relationship Id="rId5" Type="http://schemas.openxmlformats.org/officeDocument/2006/relationships/image" Target="../media/image11.png"/><Relationship Id="rId6" Type="http://schemas.openxmlformats.org/officeDocument/2006/relationships/image" Target="../media/image23.jpeg"/><Relationship Id="rId7" Type="http://schemas.openxmlformats.org/officeDocument/2006/relationships/image" Target="../media/image24.png"/><Relationship Id="rId1" Type="http://schemas.openxmlformats.org/officeDocument/2006/relationships/slideLayout" Target="../slideLayouts/slideLayout23.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6.png"/><Relationship Id="rId5" Type="http://schemas.openxmlformats.org/officeDocument/2006/relationships/image" Target="../media/image11.png"/><Relationship Id="rId6" Type="http://schemas.openxmlformats.org/officeDocument/2006/relationships/image" Target="../media/image26.png"/><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6.png"/><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5.png"/><Relationship Id="rId5" Type="http://schemas.openxmlformats.org/officeDocument/2006/relationships/image" Target="../media/image28.jpeg"/><Relationship Id="rId6" Type="http://schemas.openxmlformats.org/officeDocument/2006/relationships/image" Target="../media/image29.png"/><Relationship Id="rId1" Type="http://schemas.openxmlformats.org/officeDocument/2006/relationships/slideLayout" Target="../slideLayouts/slideLayout23.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5.png"/><Relationship Id="rId5" Type="http://schemas.openxmlformats.org/officeDocument/2006/relationships/image" Target="../media/image30.jpeg"/><Relationship Id="rId6" Type="http://schemas.openxmlformats.org/officeDocument/2006/relationships/image" Target="../media/image31.png"/><Relationship Id="rId1" Type="http://schemas.openxmlformats.org/officeDocument/2006/relationships/slideLayout" Target="../slideLayouts/slideLayout23.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5.png"/><Relationship Id="rId5" Type="http://schemas.openxmlformats.org/officeDocument/2006/relationships/image" Target="../media/image32.jpeg"/><Relationship Id="rId6" Type="http://schemas.openxmlformats.org/officeDocument/2006/relationships/image" Target="../media/image33.png"/><Relationship Id="rId1" Type="http://schemas.openxmlformats.org/officeDocument/2006/relationships/slideLayout" Target="../slideLayouts/slideLayout18.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5.png"/><Relationship Id="rId5" Type="http://schemas.openxmlformats.org/officeDocument/2006/relationships/image" Target="../media/image34.jpeg"/><Relationship Id="rId6" Type="http://schemas.openxmlformats.org/officeDocument/2006/relationships/image" Target="../media/image35.png"/><Relationship Id="rId1" Type="http://schemas.openxmlformats.org/officeDocument/2006/relationships/slideLayout" Target="../slideLayouts/slideLayout2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6.png"/><Relationship Id="rId5" Type="http://schemas.openxmlformats.org/officeDocument/2006/relationships/image" Target="../media/image11.png"/><Relationship Id="rId1" Type="http://schemas.openxmlformats.org/officeDocument/2006/relationships/slideLayout" Target="../slideLayouts/slideLayout36.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12.png"/><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6.png"/><Relationship Id="rId1" Type="http://schemas.openxmlformats.org/officeDocument/2006/relationships/slideLayout" Target="../slideLayouts/slideLayout36.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5.png"/><Relationship Id="rId5" Type="http://schemas.openxmlformats.org/officeDocument/2006/relationships/image" Target="../media/image11.png"/><Relationship Id="rId6" Type="http://schemas.openxmlformats.org/officeDocument/2006/relationships/image" Target="../media/image16.jpeg"/><Relationship Id="rId7" Type="http://schemas.openxmlformats.org/officeDocument/2006/relationships/image" Target="../media/image17.png"/><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1.png"/><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Cell membranes</a:t>
            </a:r>
            <a:endParaRPr lang="en-US" dirty="0"/>
          </a:p>
        </p:txBody>
      </p:sp>
      <p:sp>
        <p:nvSpPr>
          <p:cNvPr id="3" name="Subtitle 2"/>
          <p:cNvSpPr>
            <a:spLocks noGrp="1"/>
          </p:cNvSpPr>
          <p:nvPr>
            <p:ph type="subTitle" idx="1"/>
          </p:nvPr>
        </p:nvSpPr>
        <p:spPr/>
        <p:txBody>
          <a:bodyPr/>
          <a:lstStyle/>
          <a:p>
            <a:r>
              <a:rPr lang="en-US" dirty="0" smtClean="0"/>
              <a:t>AS Biology: BY1</a:t>
            </a:r>
            <a:endParaRPr lang="en-US" dirty="0"/>
          </a:p>
        </p:txBody>
      </p:sp>
    </p:spTree>
    <p:extLst>
      <p:ext uri="{BB962C8B-B14F-4D97-AF65-F5344CB8AC3E}">
        <p14:creationId xmlns:p14="http://schemas.microsoft.com/office/powerpoint/2010/main" val="68859999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Proteins</a:t>
            </a:r>
            <a:endParaRPr lang="en-US" dirty="0"/>
          </a:p>
        </p:txBody>
      </p:sp>
      <p:sp>
        <p:nvSpPr>
          <p:cNvPr id="4" name="Text Box 39"/>
          <p:cNvSpPr txBox="1">
            <a:spLocks noGrp="1" noChangeArrowheads="1"/>
          </p:cNvSpPr>
          <p:nvPr>
            <p:ph idx="1"/>
          </p:nvPr>
        </p:nvSpPr>
        <p:spPr bwMode="auto">
          <a:xfrm>
            <a:off x="408039" y="1676400"/>
            <a:ext cx="822960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dirty="0" smtClean="0">
                <a:solidFill>
                  <a:srgbClr val="010066"/>
                </a:solidFill>
              </a:rPr>
              <a:t>used in cell recognition on the outside</a:t>
            </a:r>
          </a:p>
          <a:p>
            <a:pPr fontAlgn="base">
              <a:spcBef>
                <a:spcPct val="50000"/>
              </a:spcBef>
              <a:spcAft>
                <a:spcPct val="0"/>
              </a:spcAft>
            </a:pPr>
            <a:r>
              <a:rPr lang="en-GB" sz="2400" dirty="0" smtClean="0">
                <a:solidFill>
                  <a:srgbClr val="010066"/>
                </a:solidFill>
              </a:rPr>
              <a:t>attach to the cytoskeleton on the inside to maintain cell shape</a:t>
            </a:r>
          </a:p>
          <a:p>
            <a:pPr fontAlgn="base">
              <a:spcBef>
                <a:spcPct val="50000"/>
              </a:spcBef>
              <a:spcAft>
                <a:spcPct val="0"/>
              </a:spcAft>
            </a:pPr>
            <a:r>
              <a:rPr lang="en-GB" sz="2400" dirty="0" smtClean="0">
                <a:solidFill>
                  <a:srgbClr val="010066"/>
                </a:solidFill>
              </a:rPr>
              <a:t>Can be enzymes for reactions on either side (</a:t>
            </a:r>
            <a:r>
              <a:rPr lang="en-GB" sz="2400" dirty="0" err="1" smtClean="0">
                <a:solidFill>
                  <a:srgbClr val="010066"/>
                </a:solidFill>
              </a:rPr>
              <a:t>eg</a:t>
            </a:r>
            <a:r>
              <a:rPr lang="en-GB" sz="2400" dirty="0" smtClean="0">
                <a:solidFill>
                  <a:srgbClr val="010066"/>
                </a:solidFill>
              </a:rPr>
              <a:t>: small intestine)</a:t>
            </a:r>
          </a:p>
          <a:p>
            <a:pPr fontAlgn="base">
              <a:spcBef>
                <a:spcPct val="50000"/>
              </a:spcBef>
              <a:spcAft>
                <a:spcPct val="0"/>
              </a:spcAft>
            </a:pPr>
            <a:endParaRPr lang="en-GB" sz="2400" dirty="0">
              <a:solidFill>
                <a:srgbClr val="010066"/>
              </a:solidFill>
            </a:endParaRPr>
          </a:p>
        </p:txBody>
      </p:sp>
      <p:sp>
        <p:nvSpPr>
          <p:cNvPr id="6" name="Text Box 32"/>
          <p:cNvSpPr txBox="1">
            <a:spLocks noChangeArrowheads="1"/>
          </p:cNvSpPr>
          <p:nvPr/>
        </p:nvSpPr>
        <p:spPr bwMode="auto">
          <a:xfrm>
            <a:off x="381000" y="685800"/>
            <a:ext cx="7924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0"/>
              </a:spcBef>
              <a:defRPr>
                <a:solidFill>
                  <a:schemeClr val="tx1"/>
                </a:solidFill>
                <a:latin typeface="Arial" charset="0"/>
              </a:defRPr>
            </a:lvl1pPr>
            <a:lvl2pPr marL="542925">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fontAlgn="base">
              <a:spcBef>
                <a:spcPct val="50000"/>
              </a:spcBef>
              <a:spcAft>
                <a:spcPct val="0"/>
              </a:spcAft>
              <a:buSzPct val="80000"/>
              <a:buFont typeface="Wingdings" pitchFamily="2" charset="2"/>
              <a:buNone/>
            </a:pPr>
            <a:r>
              <a:rPr lang="en-GB" sz="2400" b="1" dirty="0" smtClean="0">
                <a:solidFill>
                  <a:srgbClr val="10BC45"/>
                </a:solidFill>
              </a:rPr>
              <a:t>2) Peripheral </a:t>
            </a:r>
            <a:r>
              <a:rPr lang="en-GB" sz="2400" dirty="0">
                <a:solidFill>
                  <a:srgbClr val="010066"/>
                </a:solidFill>
              </a:rPr>
              <a:t>(or </a:t>
            </a:r>
            <a:r>
              <a:rPr lang="en-GB" sz="2400" b="1" dirty="0">
                <a:solidFill>
                  <a:srgbClr val="10BC45"/>
                </a:solidFill>
              </a:rPr>
              <a:t>extrinsic</a:t>
            </a:r>
            <a:r>
              <a:rPr lang="en-GB" sz="2400" dirty="0">
                <a:solidFill>
                  <a:srgbClr val="010066"/>
                </a:solidFill>
              </a:rPr>
              <a:t>) proteins are confined to the inner or outer surface of the membrane.</a:t>
            </a:r>
          </a:p>
        </p:txBody>
      </p:sp>
      <p:pic>
        <p:nvPicPr>
          <p:cNvPr id="1126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79742" y="3526376"/>
            <a:ext cx="3657600" cy="3331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638800" y="3962400"/>
            <a:ext cx="2398542" cy="369332"/>
          </a:xfrm>
          <a:prstGeom prst="rect">
            <a:avLst/>
          </a:prstGeom>
          <a:solidFill>
            <a:schemeClr val="bg1"/>
          </a:solidFill>
        </p:spPr>
        <p:txBody>
          <a:bodyPr wrap="square" rtlCol="0">
            <a:spAutoFit/>
          </a:bodyPr>
          <a:lstStyle/>
          <a:p>
            <a:endParaRPr lang="en-GB" dirty="0"/>
          </a:p>
        </p:txBody>
      </p:sp>
      <p:sp>
        <p:nvSpPr>
          <p:cNvPr id="8" name="TextBox 7"/>
          <p:cNvSpPr txBox="1"/>
          <p:nvPr/>
        </p:nvSpPr>
        <p:spPr>
          <a:xfrm>
            <a:off x="5334000" y="3657600"/>
            <a:ext cx="2971800" cy="381000"/>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13066026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Proteins</a:t>
            </a:r>
            <a:endParaRPr lang="en-US" dirty="0"/>
          </a:p>
        </p:txBody>
      </p:sp>
      <p:sp>
        <p:nvSpPr>
          <p:cNvPr id="3" name="Content Placeholder 2"/>
          <p:cNvSpPr>
            <a:spLocks noGrp="1"/>
          </p:cNvSpPr>
          <p:nvPr>
            <p:ph idx="1"/>
          </p:nvPr>
        </p:nvSpPr>
        <p:spPr>
          <a:xfrm>
            <a:off x="304800" y="685800"/>
            <a:ext cx="8229600" cy="3657600"/>
          </a:xfrm>
        </p:spPr>
        <p:txBody>
          <a:bodyPr/>
          <a:lstStyle/>
          <a:p>
            <a:pPr marL="0" indent="0">
              <a:spcBef>
                <a:spcPct val="50000"/>
              </a:spcBef>
              <a:buNone/>
            </a:pPr>
            <a:r>
              <a:rPr lang="en-GB" dirty="0">
                <a:solidFill>
                  <a:srgbClr val="010066"/>
                </a:solidFill>
              </a:rPr>
              <a:t>3) </a:t>
            </a:r>
            <a:r>
              <a:rPr lang="en-GB" b="1" dirty="0">
                <a:solidFill>
                  <a:srgbClr val="10BC45"/>
                </a:solidFill>
              </a:rPr>
              <a:t>glycoproteins</a:t>
            </a:r>
            <a:r>
              <a:rPr lang="en-GB" dirty="0">
                <a:solidFill>
                  <a:srgbClr val="010066"/>
                </a:solidFill>
              </a:rPr>
              <a:t> – (proteins with attached carbohydrate chains) </a:t>
            </a:r>
          </a:p>
          <a:p>
            <a:pPr marL="0" indent="0">
              <a:spcBef>
                <a:spcPct val="50000"/>
              </a:spcBef>
              <a:buNone/>
            </a:pPr>
            <a:r>
              <a:rPr lang="en-GB" dirty="0">
                <a:solidFill>
                  <a:srgbClr val="010066"/>
                </a:solidFill>
              </a:rPr>
              <a:t>-act as receptors for hormones or neurotransmitters for cell recognition.</a:t>
            </a:r>
          </a:p>
          <a:p>
            <a:pPr marL="0" indent="0">
              <a:spcBef>
                <a:spcPct val="50000"/>
              </a:spcBef>
              <a:buNone/>
            </a:pPr>
            <a:r>
              <a:rPr lang="en-GB" dirty="0" smtClean="0">
                <a:solidFill>
                  <a:srgbClr val="010066"/>
                </a:solidFill>
              </a:rPr>
              <a:t>-Form </a:t>
            </a:r>
            <a:r>
              <a:rPr lang="en-GB" dirty="0">
                <a:solidFill>
                  <a:srgbClr val="010066"/>
                </a:solidFill>
              </a:rPr>
              <a:t>H- bonds with the surrounding water to help stabilize the membrane</a:t>
            </a:r>
          </a:p>
          <a:p>
            <a:pPr marL="0" indent="0">
              <a:spcBef>
                <a:spcPct val="50000"/>
              </a:spcBef>
              <a:buNone/>
            </a:pPr>
            <a:r>
              <a:rPr lang="en-GB" dirty="0" smtClean="0">
                <a:solidFill>
                  <a:srgbClr val="010066"/>
                </a:solidFill>
              </a:rPr>
              <a:t>-Aid </a:t>
            </a:r>
            <a:r>
              <a:rPr lang="en-GB" dirty="0">
                <a:solidFill>
                  <a:srgbClr val="010066"/>
                </a:solidFill>
              </a:rPr>
              <a:t>in adhesion to </a:t>
            </a:r>
            <a:r>
              <a:rPr lang="en-GB" dirty="0" smtClean="0">
                <a:solidFill>
                  <a:srgbClr val="010066"/>
                </a:solidFill>
              </a:rPr>
              <a:t>other</a:t>
            </a:r>
          </a:p>
          <a:p>
            <a:pPr marL="0" indent="0">
              <a:spcBef>
                <a:spcPct val="50000"/>
              </a:spcBef>
              <a:buNone/>
            </a:pPr>
            <a:r>
              <a:rPr lang="en-GB" dirty="0" smtClean="0">
                <a:solidFill>
                  <a:srgbClr val="010066"/>
                </a:solidFill>
              </a:rPr>
              <a:t> cells.</a:t>
            </a:r>
            <a:endParaRPr lang="en-US" dirty="0"/>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8800" y="3657600"/>
            <a:ext cx="3657600" cy="3335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1183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99443" name="Picture 19" descr="exocytosi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9075" y="3384550"/>
            <a:ext cx="3562350" cy="2676525"/>
          </a:xfrm>
          <a:prstGeom prst="rect">
            <a:avLst/>
          </a:prstGeom>
          <a:noFill/>
          <a:extLst>
            <a:ext uri="{909E8E84-426E-40dd-AFC4-6F175D3DCCD1}">
              <a14:hiddenFill xmlns:a14="http://schemas.microsoft.com/office/drawing/2010/main">
                <a:solidFill>
                  <a:srgbClr val="FFFFFF"/>
                </a:solidFill>
              </a14:hiddenFill>
            </a:ext>
          </a:extLst>
        </p:spPr>
      </p:pic>
      <p:sp>
        <p:nvSpPr>
          <p:cNvPr id="999426" name="Rectangle 2"/>
          <p:cNvSpPr>
            <a:spLocks noGrp="1" noChangeArrowheads="1"/>
          </p:cNvSpPr>
          <p:nvPr>
            <p:ph type="title"/>
          </p:nvPr>
        </p:nvSpPr>
        <p:spPr>
          <a:noFill/>
        </p:spPr>
        <p:txBody>
          <a:bodyPr/>
          <a:lstStyle/>
          <a:p>
            <a:r>
              <a:rPr lang="en-GB"/>
              <a:t>Membrane fluidity</a:t>
            </a:r>
          </a:p>
        </p:txBody>
      </p:sp>
      <p:sp>
        <p:nvSpPr>
          <p:cNvPr id="999430" name="Text Box 6"/>
          <p:cNvSpPr txBox="1">
            <a:spLocks noChangeArrowheads="1"/>
          </p:cNvSpPr>
          <p:nvPr/>
        </p:nvSpPr>
        <p:spPr bwMode="auto">
          <a:xfrm>
            <a:off x="563563" y="784225"/>
            <a:ext cx="85804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a:solidFill>
                  <a:srgbClr val="010066"/>
                </a:solidFill>
              </a:rPr>
              <a:t>It is important that a cell membrane maintains its fluidity otherwise the cell would not be able to function.</a:t>
            </a:r>
          </a:p>
        </p:txBody>
      </p:sp>
      <p:sp>
        <p:nvSpPr>
          <p:cNvPr id="999436" name="Rectangle 12"/>
          <p:cNvSpPr>
            <a:spLocks noChangeArrowheads="1"/>
          </p:cNvSpPr>
          <p:nvPr/>
        </p:nvSpPr>
        <p:spPr bwMode="auto">
          <a:xfrm>
            <a:off x="563563" y="1908175"/>
            <a:ext cx="85804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a:solidFill>
                  <a:srgbClr val="010066"/>
                </a:solidFill>
              </a:rPr>
              <a:t>A fluid membrane is needed for many processes, such as for:</a:t>
            </a:r>
          </a:p>
        </p:txBody>
      </p:sp>
      <p:sp>
        <p:nvSpPr>
          <p:cNvPr id="999438" name="Rectangle 14"/>
          <p:cNvSpPr>
            <a:spLocks noChangeArrowheads="1"/>
          </p:cNvSpPr>
          <p:nvPr/>
        </p:nvSpPr>
        <p:spPr bwMode="auto">
          <a:xfrm>
            <a:off x="563563" y="2668588"/>
            <a:ext cx="810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55600" indent="-355600" fontAlgn="base">
              <a:spcBef>
                <a:spcPct val="50000"/>
              </a:spcBef>
              <a:spcAft>
                <a:spcPct val="0"/>
              </a:spcAft>
              <a:buClr>
                <a:srgbClr val="10BC45"/>
              </a:buClr>
              <a:buSzPct val="80000"/>
              <a:buFont typeface="Wingdings" pitchFamily="2" charset="2"/>
              <a:buChar char="l"/>
            </a:pPr>
            <a:r>
              <a:rPr lang="en-GB" sz="2400">
                <a:solidFill>
                  <a:srgbClr val="010066"/>
                </a:solidFill>
              </a:rPr>
              <a:t>the diffusion of substances across the membrane</a:t>
            </a:r>
          </a:p>
        </p:txBody>
      </p:sp>
      <p:sp>
        <p:nvSpPr>
          <p:cNvPr id="999439" name="Rectangle 15"/>
          <p:cNvSpPr>
            <a:spLocks noChangeArrowheads="1"/>
          </p:cNvSpPr>
          <p:nvPr/>
        </p:nvSpPr>
        <p:spPr bwMode="auto">
          <a:xfrm>
            <a:off x="563563" y="3427413"/>
            <a:ext cx="46355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55600" indent="-355600" fontAlgn="base">
              <a:spcBef>
                <a:spcPct val="50000"/>
              </a:spcBef>
              <a:spcAft>
                <a:spcPct val="0"/>
              </a:spcAft>
              <a:buClr>
                <a:srgbClr val="10BC45"/>
              </a:buClr>
              <a:buSzPct val="80000"/>
              <a:buFont typeface="Wingdings" pitchFamily="2" charset="2"/>
              <a:buChar char="l"/>
            </a:pPr>
            <a:r>
              <a:rPr lang="en-GB" sz="2400">
                <a:solidFill>
                  <a:srgbClr val="010066"/>
                </a:solidFill>
              </a:rPr>
              <a:t>membranes to fuse, e.g. a vesicle fusing with the cell membrane during exocytosis</a:t>
            </a:r>
          </a:p>
        </p:txBody>
      </p:sp>
      <p:sp>
        <p:nvSpPr>
          <p:cNvPr id="999440" name="Rectangle 16"/>
          <p:cNvSpPr>
            <a:spLocks noChangeArrowheads="1"/>
          </p:cNvSpPr>
          <p:nvPr/>
        </p:nvSpPr>
        <p:spPr bwMode="auto">
          <a:xfrm>
            <a:off x="563563" y="4918075"/>
            <a:ext cx="47371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55600" indent="-355600" fontAlgn="base">
              <a:spcBef>
                <a:spcPct val="50000"/>
              </a:spcBef>
              <a:spcAft>
                <a:spcPct val="0"/>
              </a:spcAft>
              <a:buClr>
                <a:srgbClr val="10BC45"/>
              </a:buClr>
              <a:buSzPct val="80000"/>
              <a:buFont typeface="Wingdings" pitchFamily="2" charset="2"/>
              <a:buChar char="l"/>
            </a:pPr>
            <a:r>
              <a:rPr lang="en-GB" sz="2400">
                <a:solidFill>
                  <a:srgbClr val="010066"/>
                </a:solidFill>
              </a:rPr>
              <a:t>cells to move and change shape, e.g. macrophages during phagocytosis.</a:t>
            </a:r>
          </a:p>
        </p:txBody>
      </p:sp>
      <p:pic>
        <p:nvPicPr>
          <p:cNvPr id="999444" name="Picture 20" descr="forward_arrow_colour">
            <a:hlinkClick r:id="" action="ppaction://hlinkshowjump?jump=nextslid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6796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99436"/>
                                        </p:tgtEl>
                                        <p:attrNameLst>
                                          <p:attrName>style.visibility</p:attrName>
                                        </p:attrNameLst>
                                      </p:cBhvr>
                                      <p:to>
                                        <p:strVal val="visible"/>
                                      </p:to>
                                    </p:set>
                                    <p:animEffect transition="in" filter="dissolve">
                                      <p:cBhvr>
                                        <p:cTn id="7" dur="500"/>
                                        <p:tgtEl>
                                          <p:spTgt spid="9994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99438"/>
                                        </p:tgtEl>
                                        <p:attrNameLst>
                                          <p:attrName>style.visibility</p:attrName>
                                        </p:attrNameLst>
                                      </p:cBhvr>
                                      <p:to>
                                        <p:strVal val="visible"/>
                                      </p:to>
                                    </p:set>
                                    <p:animEffect transition="in" filter="dissolve">
                                      <p:cBhvr>
                                        <p:cTn id="12" dur="500"/>
                                        <p:tgtEl>
                                          <p:spTgt spid="99943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99439"/>
                                        </p:tgtEl>
                                        <p:attrNameLst>
                                          <p:attrName>style.visibility</p:attrName>
                                        </p:attrNameLst>
                                      </p:cBhvr>
                                      <p:to>
                                        <p:strVal val="visible"/>
                                      </p:to>
                                    </p:set>
                                    <p:animEffect transition="in" filter="dissolve">
                                      <p:cBhvr>
                                        <p:cTn id="17" dur="500"/>
                                        <p:tgtEl>
                                          <p:spTgt spid="999439"/>
                                        </p:tgtEl>
                                      </p:cBhvr>
                                    </p:animEffect>
                                  </p:childTnLst>
                                </p:cTn>
                              </p:par>
                            </p:childTnLst>
                          </p:cTn>
                        </p:par>
                        <p:par>
                          <p:cTn id="18" fill="hold" nodeType="afterGroup">
                            <p:stCondLst>
                              <p:cond delay="500"/>
                            </p:stCondLst>
                            <p:childTnLst>
                              <p:par>
                                <p:cTn id="19" presetID="6" presetClass="entr" presetSubtype="32" fill="hold" nodeType="afterEffect">
                                  <p:stCondLst>
                                    <p:cond delay="0"/>
                                  </p:stCondLst>
                                  <p:childTnLst>
                                    <p:set>
                                      <p:cBhvr>
                                        <p:cTn id="20" dur="1" fill="hold">
                                          <p:stCondLst>
                                            <p:cond delay="0"/>
                                          </p:stCondLst>
                                        </p:cTn>
                                        <p:tgtEl>
                                          <p:spTgt spid="999443"/>
                                        </p:tgtEl>
                                        <p:attrNameLst>
                                          <p:attrName>style.visibility</p:attrName>
                                        </p:attrNameLst>
                                      </p:cBhvr>
                                      <p:to>
                                        <p:strVal val="visible"/>
                                      </p:to>
                                    </p:set>
                                    <p:animEffect transition="in" filter="circle(out)">
                                      <p:cBhvr>
                                        <p:cTn id="21" dur="500"/>
                                        <p:tgtEl>
                                          <p:spTgt spid="99944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999440"/>
                                        </p:tgtEl>
                                        <p:attrNameLst>
                                          <p:attrName>style.visibility</p:attrName>
                                        </p:attrNameLst>
                                      </p:cBhvr>
                                      <p:to>
                                        <p:strVal val="visible"/>
                                      </p:to>
                                    </p:set>
                                    <p:animEffect transition="in" filter="dissolve">
                                      <p:cBhvr>
                                        <p:cTn id="26" dur="500"/>
                                        <p:tgtEl>
                                          <p:spTgt spid="999440"/>
                                        </p:tgtEl>
                                      </p:cBhvr>
                                    </p:animEffect>
                                  </p:childTnLst>
                                </p:cTn>
                              </p:par>
                              <p:par>
                                <p:cTn id="27" presetID="1" presetClass="entr" presetSubtype="0" fill="hold" nodeType="withEffect">
                                  <p:stCondLst>
                                    <p:cond delay="0"/>
                                  </p:stCondLst>
                                  <p:childTnLst>
                                    <p:set>
                                      <p:cBhvr>
                                        <p:cTn id="28" dur="1" fill="hold">
                                          <p:stCondLst>
                                            <p:cond delay="0"/>
                                          </p:stCondLst>
                                        </p:cTn>
                                        <p:tgtEl>
                                          <p:spTgt spid="9994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9436" grpId="0"/>
      <p:bldP spid="999438" grpId="0"/>
      <p:bldP spid="999439" grpId="0"/>
      <p:bldP spid="9994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5090" name="Rectangle 2"/>
          <p:cNvSpPr>
            <a:spLocks noGrp="1" noChangeArrowheads="1"/>
          </p:cNvSpPr>
          <p:nvPr>
            <p:ph type="title" idx="4294967295"/>
          </p:nvPr>
        </p:nvSpPr>
        <p:spPr/>
        <p:txBody>
          <a:bodyPr/>
          <a:lstStyle/>
          <a:p>
            <a:r>
              <a:rPr lang="en-GB"/>
              <a:t>Factors affecting membrane fluidity</a:t>
            </a:r>
          </a:p>
        </p:txBody>
      </p:sp>
      <p:pic>
        <p:nvPicPr>
          <p:cNvPr id="985099" name="Picture 11" descr="forward_arrow_colour">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pic>
        <p:nvPicPr>
          <p:cNvPr id="985100" name="Picture 12" descr="flash_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1725" y="115888"/>
            <a:ext cx="385763" cy="431800"/>
          </a:xfrm>
          <a:prstGeom prst="rect">
            <a:avLst/>
          </a:prstGeom>
          <a:noFill/>
          <a:extLst>
            <a:ext uri="{909E8E84-426E-40dd-AFC4-6F175D3DCCD1}">
              <a14:hiddenFill xmlns:a14="http://schemas.microsoft.com/office/drawing/2010/main">
                <a:solidFill>
                  <a:srgbClr val="FFFFFF"/>
                </a:solidFill>
              </a14:hiddenFill>
            </a:ext>
          </a:extLst>
        </p:spPr>
      </p:pic>
      <p:pic>
        <p:nvPicPr>
          <p:cNvPr id="985101" name="Picture 13" descr="notes_ic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73888" y="150813"/>
            <a:ext cx="442912" cy="387350"/>
          </a:xfrm>
          <a:prstGeom prst="rect">
            <a:avLst/>
          </a:prstGeom>
          <a:noFill/>
          <a:extLst>
            <a:ext uri="{909E8E84-426E-40dd-AFC4-6F175D3DCCD1}">
              <a14:hiddenFill xmlns:a14="http://schemas.microsoft.com/office/drawing/2010/main">
                <a:solidFill>
                  <a:srgbClr val="FFFFFF"/>
                </a:solidFill>
              </a14:hiddenFill>
            </a:ext>
          </a:extLst>
        </p:spPr>
      </p:pic>
      <p:grpSp>
        <p:nvGrpSpPr>
          <p:cNvPr id="985108" name="Group 20"/>
          <p:cNvGrpSpPr>
            <a:grpSpLocks/>
          </p:cNvGrpSpPr>
          <p:nvPr/>
        </p:nvGrpSpPr>
        <p:grpSpPr bwMode="auto">
          <a:xfrm>
            <a:off x="212725" y="800100"/>
            <a:ext cx="8699500" cy="5308600"/>
            <a:chOff x="134" y="504"/>
            <a:chExt cx="5480" cy="3344"/>
          </a:xfrm>
        </p:grpSpPr>
        <p:pic>
          <p:nvPicPr>
            <p:cNvPr id="985106" name="S5_1_factors_affecting_fluidit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4" y="504"/>
              <a:ext cx="5480" cy="3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5128" name="ShockwaveFlash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212725" y="800100"/>
            <a:ext cx="8699500" cy="53086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spTree>
    <p:extLst>
      <p:ext uri="{BB962C8B-B14F-4D97-AF65-F5344CB8AC3E}">
        <p14:creationId xmlns:p14="http://schemas.microsoft.com/office/powerpoint/2010/main" val="201807856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9311" name="Picture 15" descr="GPC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6913" y="3481388"/>
            <a:ext cx="2584450" cy="2771775"/>
          </a:xfrm>
          <a:prstGeom prst="rect">
            <a:avLst/>
          </a:prstGeom>
          <a:noFill/>
          <a:extLst>
            <a:ext uri="{909E8E84-426E-40dd-AFC4-6F175D3DCCD1}">
              <a14:hiddenFill xmlns:a14="http://schemas.microsoft.com/office/drawing/2010/main">
                <a:solidFill>
                  <a:srgbClr val="FFFFFF"/>
                </a:solidFill>
              </a14:hiddenFill>
            </a:ext>
          </a:extLst>
        </p:spPr>
      </p:pic>
      <p:sp>
        <p:nvSpPr>
          <p:cNvPr id="1079298" name="Rectangle 2"/>
          <p:cNvSpPr>
            <a:spLocks noGrp="1" noChangeArrowheads="1"/>
          </p:cNvSpPr>
          <p:nvPr>
            <p:ph type="title"/>
          </p:nvPr>
        </p:nvSpPr>
        <p:spPr/>
        <p:txBody>
          <a:bodyPr/>
          <a:lstStyle/>
          <a:p>
            <a:r>
              <a:rPr lang="en-GB"/>
              <a:t>Integral proteins</a:t>
            </a:r>
          </a:p>
        </p:txBody>
      </p:sp>
      <p:sp>
        <p:nvSpPr>
          <p:cNvPr id="1079299" name="Text Box 3"/>
          <p:cNvSpPr txBox="1">
            <a:spLocks noChangeArrowheads="1"/>
          </p:cNvSpPr>
          <p:nvPr/>
        </p:nvSpPr>
        <p:spPr bwMode="auto">
          <a:xfrm>
            <a:off x="563563" y="784225"/>
            <a:ext cx="85804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a:solidFill>
                  <a:srgbClr val="010066"/>
                </a:solidFill>
              </a:rPr>
              <a:t>Many integral proteins are </a:t>
            </a:r>
            <a:r>
              <a:rPr lang="en-GB" sz="2400" b="1">
                <a:solidFill>
                  <a:srgbClr val="10BC45"/>
                </a:solidFill>
              </a:rPr>
              <a:t>carrier molecules</a:t>
            </a:r>
            <a:r>
              <a:rPr lang="en-GB" sz="2400">
                <a:solidFill>
                  <a:srgbClr val="010066"/>
                </a:solidFill>
              </a:rPr>
              <a:t> or </a:t>
            </a:r>
            <a:r>
              <a:rPr lang="en-GB" sz="2400" b="1">
                <a:solidFill>
                  <a:srgbClr val="10BC45"/>
                </a:solidFill>
              </a:rPr>
              <a:t>channels</a:t>
            </a:r>
            <a:r>
              <a:rPr lang="en-GB" sz="2400">
                <a:solidFill>
                  <a:srgbClr val="010066"/>
                </a:solidFill>
              </a:rPr>
              <a:t>.</a:t>
            </a:r>
          </a:p>
        </p:txBody>
      </p:sp>
      <p:sp>
        <p:nvSpPr>
          <p:cNvPr id="1079301" name="Rectangle 5"/>
          <p:cNvSpPr>
            <a:spLocks noChangeArrowheads="1"/>
          </p:cNvSpPr>
          <p:nvPr/>
        </p:nvSpPr>
        <p:spPr bwMode="auto">
          <a:xfrm>
            <a:off x="563563" y="1390650"/>
            <a:ext cx="4795837"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buClr>
                <a:srgbClr val="10BC45"/>
              </a:buClr>
              <a:buSzPct val="80000"/>
              <a:buFont typeface="Wingdings" pitchFamily="2" charset="2"/>
              <a:buNone/>
            </a:pPr>
            <a:r>
              <a:rPr lang="en-GB" sz="2400" dirty="0">
                <a:solidFill>
                  <a:srgbClr val="010066"/>
                </a:solidFill>
              </a:rPr>
              <a:t>These help transport substances, such as ions, sugars and amino acids, that cannot diffuse across the membrane but are still vital to a cell’s functioning.</a:t>
            </a:r>
          </a:p>
        </p:txBody>
      </p:sp>
      <p:sp>
        <p:nvSpPr>
          <p:cNvPr id="1079305" name="Rectangle 9"/>
          <p:cNvSpPr>
            <a:spLocks noChangeArrowheads="1"/>
          </p:cNvSpPr>
          <p:nvPr/>
        </p:nvSpPr>
        <p:spPr bwMode="auto">
          <a:xfrm>
            <a:off x="3514725" y="4846638"/>
            <a:ext cx="538797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buClr>
                <a:srgbClr val="10BC45"/>
              </a:buClr>
              <a:buSzPct val="80000"/>
              <a:buFont typeface="Wingdings" pitchFamily="2" charset="2"/>
              <a:buNone/>
            </a:pPr>
            <a:r>
              <a:rPr lang="en-GB" sz="2400" dirty="0">
                <a:solidFill>
                  <a:srgbClr val="010066"/>
                </a:solidFill>
              </a:rPr>
              <a:t>Other integral proteins are receptors for hormones and neurotransmitters, or enzymes for catalyzing reactions.</a:t>
            </a:r>
          </a:p>
        </p:txBody>
      </p:sp>
      <p:pic>
        <p:nvPicPr>
          <p:cNvPr id="1079306" name="Picture 10" descr="forward_arrow_colour">
            <a:hlinkClick r:id="" action="ppaction://hlinkshowjump?jump=nextslid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pic>
        <p:nvPicPr>
          <p:cNvPr id="1079307" name="Picture 11" descr="notes_ic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43788" y="150813"/>
            <a:ext cx="442912" cy="387350"/>
          </a:xfrm>
          <a:prstGeom prst="rect">
            <a:avLst/>
          </a:prstGeom>
          <a:noFill/>
          <a:extLst>
            <a:ext uri="{909E8E84-426E-40dd-AFC4-6F175D3DCCD1}">
              <a14:hiddenFill xmlns:a14="http://schemas.microsoft.com/office/drawing/2010/main">
                <a:solidFill>
                  <a:srgbClr val="FFFFFF"/>
                </a:solidFill>
              </a14:hiddenFill>
            </a:ext>
          </a:extLst>
        </p:spPr>
      </p:pic>
      <p:pic>
        <p:nvPicPr>
          <p:cNvPr id="1079312" name="Picture 16" descr="por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99100" y="1285875"/>
            <a:ext cx="3327400" cy="3425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99475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79301"/>
                                        </p:tgtEl>
                                        <p:attrNameLst>
                                          <p:attrName>style.visibility</p:attrName>
                                        </p:attrNameLst>
                                      </p:cBhvr>
                                      <p:to>
                                        <p:strVal val="visible"/>
                                      </p:to>
                                    </p:set>
                                    <p:animEffect transition="in" filter="dissolve">
                                      <p:cBhvr>
                                        <p:cTn id="7" dur="500"/>
                                        <p:tgtEl>
                                          <p:spTgt spid="1079301"/>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1079312"/>
                                        </p:tgtEl>
                                        <p:attrNameLst>
                                          <p:attrName>style.visibility</p:attrName>
                                        </p:attrNameLst>
                                      </p:cBhvr>
                                      <p:to>
                                        <p:strVal val="visible"/>
                                      </p:to>
                                    </p:set>
                                    <p:animEffect transition="in" filter="wipe(up)">
                                      <p:cBhvr>
                                        <p:cTn id="11" dur="500"/>
                                        <p:tgtEl>
                                          <p:spTgt spid="107931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079305"/>
                                        </p:tgtEl>
                                        <p:attrNameLst>
                                          <p:attrName>style.visibility</p:attrName>
                                        </p:attrNameLst>
                                      </p:cBhvr>
                                      <p:to>
                                        <p:strVal val="visible"/>
                                      </p:to>
                                    </p:set>
                                    <p:animEffect transition="in" filter="dissolve">
                                      <p:cBhvr>
                                        <p:cTn id="16" dur="500"/>
                                        <p:tgtEl>
                                          <p:spTgt spid="1079305"/>
                                        </p:tgtEl>
                                      </p:cBhvr>
                                    </p:animEffect>
                                  </p:childTnLst>
                                </p:cTn>
                              </p:par>
                            </p:childTnLst>
                          </p:cTn>
                        </p:par>
                        <p:par>
                          <p:cTn id="17" fill="hold" nodeType="afterGroup">
                            <p:stCondLst>
                              <p:cond delay="500"/>
                            </p:stCondLst>
                            <p:childTnLst>
                              <p:par>
                                <p:cTn id="18" presetID="22" presetClass="entr" presetSubtype="1" fill="hold" nodeType="afterEffect">
                                  <p:stCondLst>
                                    <p:cond delay="0"/>
                                  </p:stCondLst>
                                  <p:childTnLst>
                                    <p:set>
                                      <p:cBhvr>
                                        <p:cTn id="19" dur="1" fill="hold">
                                          <p:stCondLst>
                                            <p:cond delay="0"/>
                                          </p:stCondLst>
                                        </p:cTn>
                                        <p:tgtEl>
                                          <p:spTgt spid="1079311"/>
                                        </p:tgtEl>
                                        <p:attrNameLst>
                                          <p:attrName>style.visibility</p:attrName>
                                        </p:attrNameLst>
                                      </p:cBhvr>
                                      <p:to>
                                        <p:strVal val="visible"/>
                                      </p:to>
                                    </p:set>
                                    <p:animEffect transition="in" filter="wipe(up)">
                                      <p:cBhvr>
                                        <p:cTn id="20" dur="500"/>
                                        <p:tgtEl>
                                          <p:spTgt spid="1079311"/>
                                        </p:tgtEl>
                                      </p:cBhvr>
                                    </p:animEffect>
                                  </p:childTnLst>
                                </p:cTn>
                              </p:par>
                              <p:par>
                                <p:cTn id="21" presetID="1" presetClass="entr" presetSubtype="0" fill="hold" nodeType="withEffect">
                                  <p:stCondLst>
                                    <p:cond delay="0"/>
                                  </p:stCondLst>
                                  <p:childTnLst>
                                    <p:set>
                                      <p:cBhvr>
                                        <p:cTn id="22" dur="1" fill="hold">
                                          <p:stCondLst>
                                            <p:cond delay="0"/>
                                          </p:stCondLst>
                                        </p:cTn>
                                        <p:tgtEl>
                                          <p:spTgt spid="10793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9301" grpId="0"/>
      <p:bldP spid="10793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1358" name="Picture 14" descr="peripheral protei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4600" y="1270000"/>
            <a:ext cx="3681413" cy="3641725"/>
          </a:xfrm>
          <a:prstGeom prst="rect">
            <a:avLst/>
          </a:prstGeom>
          <a:noFill/>
          <a:extLst>
            <a:ext uri="{909E8E84-426E-40dd-AFC4-6F175D3DCCD1}">
              <a14:hiddenFill xmlns:a14="http://schemas.microsoft.com/office/drawing/2010/main">
                <a:solidFill>
                  <a:srgbClr val="FFFFFF"/>
                </a:solidFill>
              </a14:hiddenFill>
            </a:ext>
          </a:extLst>
        </p:spPr>
      </p:pic>
      <p:sp>
        <p:nvSpPr>
          <p:cNvPr id="1081346" name="Rectangle 2"/>
          <p:cNvSpPr>
            <a:spLocks noGrp="1" noChangeArrowheads="1"/>
          </p:cNvSpPr>
          <p:nvPr>
            <p:ph type="title"/>
          </p:nvPr>
        </p:nvSpPr>
        <p:spPr/>
        <p:txBody>
          <a:bodyPr/>
          <a:lstStyle/>
          <a:p>
            <a:r>
              <a:rPr lang="en-GB"/>
              <a:t>Peripheral proteins</a:t>
            </a:r>
          </a:p>
        </p:txBody>
      </p:sp>
      <p:sp>
        <p:nvSpPr>
          <p:cNvPr id="1081347" name="Text Box 3"/>
          <p:cNvSpPr txBox="1">
            <a:spLocks noChangeArrowheads="1"/>
          </p:cNvSpPr>
          <p:nvPr/>
        </p:nvSpPr>
        <p:spPr bwMode="auto">
          <a:xfrm>
            <a:off x="563563" y="784225"/>
            <a:ext cx="85804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buClr>
                <a:srgbClr val="10BC45"/>
              </a:buClr>
              <a:buSzPct val="80000"/>
              <a:buFont typeface="Wingdings" pitchFamily="2" charset="2"/>
              <a:buNone/>
            </a:pPr>
            <a:r>
              <a:rPr lang="en-GB" sz="2400">
                <a:solidFill>
                  <a:srgbClr val="010066"/>
                </a:solidFill>
              </a:rPr>
              <a:t>Peripheral proteins may be free on the membrane surface or bound to an integral protein.</a:t>
            </a:r>
          </a:p>
        </p:txBody>
      </p:sp>
      <p:sp>
        <p:nvSpPr>
          <p:cNvPr id="1081348" name="Rectangle 4"/>
          <p:cNvSpPr>
            <a:spLocks noChangeArrowheads="1"/>
          </p:cNvSpPr>
          <p:nvPr/>
        </p:nvSpPr>
        <p:spPr bwMode="auto">
          <a:xfrm>
            <a:off x="563563" y="1985963"/>
            <a:ext cx="3965575"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buClr>
                <a:srgbClr val="10BC45"/>
              </a:buClr>
              <a:buSzPct val="80000"/>
              <a:buFont typeface="Wingdings" pitchFamily="2" charset="2"/>
              <a:buNone/>
            </a:pPr>
            <a:r>
              <a:rPr lang="en-GB" sz="2400" dirty="0">
                <a:solidFill>
                  <a:srgbClr val="010066"/>
                </a:solidFill>
              </a:rPr>
              <a:t>Peripheral proteins on the extracellular side of the membrane act as receptors for hormones or neurotransmitters, or are involved in cell recognition. Many are </a:t>
            </a:r>
            <a:r>
              <a:rPr lang="en-GB" sz="2400" dirty="0" err="1">
                <a:solidFill>
                  <a:srgbClr val="010066"/>
                </a:solidFill>
              </a:rPr>
              <a:t>glycoproteins</a:t>
            </a:r>
            <a:r>
              <a:rPr lang="en-GB" sz="2400" dirty="0">
                <a:solidFill>
                  <a:srgbClr val="010066"/>
                </a:solidFill>
              </a:rPr>
              <a:t>.</a:t>
            </a:r>
          </a:p>
        </p:txBody>
      </p:sp>
      <p:pic>
        <p:nvPicPr>
          <p:cNvPr id="1081354" name="Picture 10" descr="forward_arrow_colour">
            <a:hlinkClick r:id="" action="ppaction://hlinkshowjump?jump=nextslid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sp>
        <p:nvSpPr>
          <p:cNvPr id="1081356" name="Text Box 12"/>
          <p:cNvSpPr txBox="1">
            <a:spLocks noChangeArrowheads="1"/>
          </p:cNvSpPr>
          <p:nvPr/>
        </p:nvSpPr>
        <p:spPr bwMode="auto">
          <a:xfrm>
            <a:off x="563563" y="5013325"/>
            <a:ext cx="85804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buClr>
                <a:srgbClr val="10BC45"/>
              </a:buClr>
              <a:buSzPct val="80000"/>
              <a:buFont typeface="Wingdings" pitchFamily="2" charset="2"/>
              <a:buNone/>
            </a:pPr>
            <a:r>
              <a:rPr lang="en-GB" sz="2400">
                <a:solidFill>
                  <a:srgbClr val="010066"/>
                </a:solidFill>
              </a:rPr>
              <a:t>Peripheral proteins on the cytosolic side of the membrane are involved in cell signalling or chemical reactions. They can dissociate from the membrane and move into the cytoplasm.</a:t>
            </a:r>
          </a:p>
        </p:txBody>
      </p:sp>
    </p:spTree>
    <p:extLst>
      <p:ext uri="{BB962C8B-B14F-4D97-AF65-F5344CB8AC3E}">
        <p14:creationId xmlns:p14="http://schemas.microsoft.com/office/powerpoint/2010/main" val="5100729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081358"/>
                                        </p:tgtEl>
                                        <p:attrNameLst>
                                          <p:attrName>style.visibility</p:attrName>
                                        </p:attrNameLst>
                                      </p:cBhvr>
                                      <p:to>
                                        <p:strVal val="visible"/>
                                      </p:to>
                                    </p:set>
                                    <p:animEffect transition="in" filter="wipe(up)">
                                      <p:cBhvr>
                                        <p:cTn id="7" dur="500"/>
                                        <p:tgtEl>
                                          <p:spTgt spid="10813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81348"/>
                                        </p:tgtEl>
                                        <p:attrNameLst>
                                          <p:attrName>style.visibility</p:attrName>
                                        </p:attrNameLst>
                                      </p:cBhvr>
                                      <p:to>
                                        <p:strVal val="visible"/>
                                      </p:to>
                                    </p:set>
                                    <p:animEffect transition="in" filter="dissolve">
                                      <p:cBhvr>
                                        <p:cTn id="12" dur="500"/>
                                        <p:tgtEl>
                                          <p:spTgt spid="108134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81356"/>
                                        </p:tgtEl>
                                        <p:attrNameLst>
                                          <p:attrName>style.visibility</p:attrName>
                                        </p:attrNameLst>
                                      </p:cBhvr>
                                      <p:to>
                                        <p:strVal val="visible"/>
                                      </p:to>
                                    </p:set>
                                    <p:animEffect transition="in" filter="dissolve">
                                      <p:cBhvr>
                                        <p:cTn id="17" dur="500"/>
                                        <p:tgtEl>
                                          <p:spTgt spid="1081356"/>
                                        </p:tgtEl>
                                      </p:cBhvr>
                                    </p:animEffect>
                                  </p:childTnLst>
                                </p:cTn>
                              </p:par>
                              <p:par>
                                <p:cTn id="18" presetID="1" presetClass="entr" presetSubtype="0" fill="hold" nodeType="withEffect">
                                  <p:stCondLst>
                                    <p:cond delay="0"/>
                                  </p:stCondLst>
                                  <p:childTnLst>
                                    <p:set>
                                      <p:cBhvr>
                                        <p:cTn id="19" dur="1" fill="hold">
                                          <p:stCondLst>
                                            <p:cond delay="0"/>
                                          </p:stCondLst>
                                        </p:cTn>
                                        <p:tgtEl>
                                          <p:spTgt spid="10813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1348" grpId="0"/>
      <p:bldP spid="108135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7378" name="Rectangle 2"/>
          <p:cNvSpPr>
            <a:spLocks noGrp="1" noChangeArrowheads="1"/>
          </p:cNvSpPr>
          <p:nvPr>
            <p:ph type="title" idx="4294967295"/>
          </p:nvPr>
        </p:nvSpPr>
        <p:spPr/>
        <p:txBody>
          <a:bodyPr/>
          <a:lstStyle/>
          <a:p>
            <a:r>
              <a:rPr lang="en-GB"/>
              <a:t>Membrane models: true or false?</a:t>
            </a:r>
          </a:p>
        </p:txBody>
      </p:sp>
      <p:pic>
        <p:nvPicPr>
          <p:cNvPr id="997383" name="Picture 7" descr="forward_arrow_colour">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pic>
        <p:nvPicPr>
          <p:cNvPr id="997384" name="Picture 8" descr="flash_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1725" y="115888"/>
            <a:ext cx="385763" cy="431800"/>
          </a:xfrm>
          <a:prstGeom prst="rect">
            <a:avLst/>
          </a:prstGeom>
          <a:noFill/>
          <a:extLst>
            <a:ext uri="{909E8E84-426E-40dd-AFC4-6F175D3DCCD1}">
              <a14:hiddenFill xmlns:a14="http://schemas.microsoft.com/office/drawing/2010/main">
                <a:solidFill>
                  <a:srgbClr val="FFFFFF"/>
                </a:solidFill>
              </a14:hiddenFill>
            </a:ext>
          </a:extLst>
        </p:spPr>
      </p:pic>
      <p:grpSp>
        <p:nvGrpSpPr>
          <p:cNvPr id="997389" name="Group 13"/>
          <p:cNvGrpSpPr>
            <a:grpSpLocks/>
          </p:cNvGrpSpPr>
          <p:nvPr/>
        </p:nvGrpSpPr>
        <p:grpSpPr bwMode="auto">
          <a:xfrm>
            <a:off x="212725" y="800100"/>
            <a:ext cx="8699500" cy="5308600"/>
            <a:chOff x="134" y="504"/>
            <a:chExt cx="5480" cy="3344"/>
          </a:xfrm>
        </p:grpSpPr>
        <p:pic>
          <p:nvPicPr>
            <p:cNvPr id="997387" name="S5_5_true_false_models.sw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4" y="504"/>
              <a:ext cx="5480" cy="3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56" name="ShockwaveFlash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212725" y="800100"/>
            <a:ext cx="8699500" cy="53086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spTree>
    <p:extLst>
      <p:ext uri="{BB962C8B-B14F-4D97-AF65-F5344CB8AC3E}">
        <p14:creationId xmlns:p14="http://schemas.microsoft.com/office/powerpoint/2010/main" val="48741080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95330" name="Rectangle 2"/>
          <p:cNvSpPr>
            <a:spLocks noGrp="1" noChangeArrowheads="1"/>
          </p:cNvSpPr>
          <p:nvPr>
            <p:ph type="title" idx="4294967295"/>
          </p:nvPr>
        </p:nvSpPr>
        <p:spPr/>
        <p:txBody>
          <a:bodyPr/>
          <a:lstStyle/>
          <a:p>
            <a:r>
              <a:rPr lang="en-GB"/>
              <a:t>Components of the membrane</a:t>
            </a:r>
          </a:p>
        </p:txBody>
      </p:sp>
      <p:pic>
        <p:nvPicPr>
          <p:cNvPr id="995338" name="Picture 10" descr="forward_arrow_colour">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pic>
        <p:nvPicPr>
          <p:cNvPr id="995339" name="Picture 11" descr="flash_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1725" y="115888"/>
            <a:ext cx="385763" cy="431800"/>
          </a:xfrm>
          <a:prstGeom prst="rect">
            <a:avLst/>
          </a:prstGeom>
          <a:noFill/>
          <a:extLst>
            <a:ext uri="{909E8E84-426E-40dd-AFC4-6F175D3DCCD1}">
              <a14:hiddenFill xmlns:a14="http://schemas.microsoft.com/office/drawing/2010/main">
                <a:solidFill>
                  <a:srgbClr val="FFFFFF"/>
                </a:solidFill>
              </a14:hiddenFill>
            </a:ext>
          </a:extLst>
        </p:spPr>
      </p:pic>
      <p:grpSp>
        <p:nvGrpSpPr>
          <p:cNvPr id="995345" name="Group 17"/>
          <p:cNvGrpSpPr>
            <a:grpSpLocks/>
          </p:cNvGrpSpPr>
          <p:nvPr/>
        </p:nvGrpSpPr>
        <p:grpSpPr bwMode="auto">
          <a:xfrm>
            <a:off x="212725" y="800100"/>
            <a:ext cx="8699500" cy="5308600"/>
            <a:chOff x="134" y="504"/>
            <a:chExt cx="5480" cy="3344"/>
          </a:xfrm>
        </p:grpSpPr>
        <p:pic>
          <p:nvPicPr>
            <p:cNvPr id="995343" name="S5_10_mc_dropdown_labels_membra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4" y="504"/>
              <a:ext cx="5480" cy="3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080" name="ShockwaveFlash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212725" y="800100"/>
            <a:ext cx="8699500" cy="53086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spTree>
    <p:extLst>
      <p:ext uri="{BB962C8B-B14F-4D97-AF65-F5344CB8AC3E}">
        <p14:creationId xmlns:p14="http://schemas.microsoft.com/office/powerpoint/2010/main" val="316544668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45159" name="Picture 7" descr="forward_arrow_colour">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pic>
        <p:nvPicPr>
          <p:cNvPr id="945160" name="Picture 8" descr="flash_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1725" y="115888"/>
            <a:ext cx="385763" cy="431800"/>
          </a:xfrm>
          <a:prstGeom prst="rect">
            <a:avLst/>
          </a:prstGeom>
          <a:noFill/>
          <a:extLst>
            <a:ext uri="{909E8E84-426E-40dd-AFC4-6F175D3DCCD1}">
              <a14:hiddenFill xmlns:a14="http://schemas.microsoft.com/office/drawing/2010/main">
                <a:solidFill>
                  <a:srgbClr val="FFFFFF"/>
                </a:solidFill>
              </a14:hiddenFill>
            </a:ext>
          </a:extLst>
        </p:spPr>
      </p:pic>
      <p:sp>
        <p:nvSpPr>
          <p:cNvPr id="945162" name="Rectangle 10"/>
          <p:cNvSpPr>
            <a:spLocks noGrp="1" noChangeArrowheads="1"/>
          </p:cNvSpPr>
          <p:nvPr>
            <p:ph type="title" idx="4294967295"/>
          </p:nvPr>
        </p:nvSpPr>
        <p:spPr/>
        <p:txBody>
          <a:bodyPr/>
          <a:lstStyle/>
          <a:p>
            <a:r>
              <a:rPr lang="en-GB"/>
              <a:t>Functions of membrane components</a:t>
            </a:r>
          </a:p>
        </p:txBody>
      </p:sp>
      <p:grpSp>
        <p:nvGrpSpPr>
          <p:cNvPr id="945166" name="Group 14"/>
          <p:cNvGrpSpPr>
            <a:grpSpLocks/>
          </p:cNvGrpSpPr>
          <p:nvPr/>
        </p:nvGrpSpPr>
        <p:grpSpPr bwMode="auto">
          <a:xfrm>
            <a:off x="212725" y="800100"/>
            <a:ext cx="8699500" cy="5308600"/>
            <a:chOff x="134" y="504"/>
            <a:chExt cx="5480" cy="3344"/>
          </a:xfrm>
        </p:grpSpPr>
        <p:pic>
          <p:nvPicPr>
            <p:cNvPr id="945164" name="S5_7_cl_membranes.sw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4" y="504"/>
              <a:ext cx="5480" cy="3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4104" name="ShockwaveFlash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212725" y="800100"/>
            <a:ext cx="8699500" cy="53086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spTree>
    <p:extLst>
      <p:ext uri="{BB962C8B-B14F-4D97-AF65-F5344CB8AC3E}">
        <p14:creationId xmlns:p14="http://schemas.microsoft.com/office/powerpoint/2010/main" val="58968021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9730" name="Rectangle 2"/>
          <p:cNvSpPr>
            <a:spLocks noGrp="1" noChangeArrowheads="1"/>
          </p:cNvSpPr>
          <p:nvPr>
            <p:ph type="title" idx="4294967295"/>
          </p:nvPr>
        </p:nvSpPr>
        <p:spPr/>
        <p:txBody>
          <a:bodyPr/>
          <a:lstStyle/>
          <a:p>
            <a:r>
              <a:rPr lang="en-GB"/>
              <a:t>Cell membranes</a:t>
            </a:r>
          </a:p>
        </p:txBody>
      </p:sp>
      <p:pic>
        <p:nvPicPr>
          <p:cNvPr id="969737" name="Picture 9" descr="forward_arrow_colour">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pic>
        <p:nvPicPr>
          <p:cNvPr id="969738" name="Picture 10" descr="flash_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1725" y="115888"/>
            <a:ext cx="385763" cy="431800"/>
          </a:xfrm>
          <a:prstGeom prst="rect">
            <a:avLst/>
          </a:prstGeom>
          <a:noFill/>
          <a:extLst>
            <a:ext uri="{909E8E84-426E-40dd-AFC4-6F175D3DCCD1}">
              <a14:hiddenFill xmlns:a14="http://schemas.microsoft.com/office/drawing/2010/main">
                <a:solidFill>
                  <a:srgbClr val="FFFFFF"/>
                </a:solidFill>
              </a14:hiddenFill>
            </a:ext>
          </a:extLst>
        </p:spPr>
      </p:pic>
      <p:grpSp>
        <p:nvGrpSpPr>
          <p:cNvPr id="969743" name="Group 15"/>
          <p:cNvGrpSpPr>
            <a:grpSpLocks/>
          </p:cNvGrpSpPr>
          <p:nvPr/>
        </p:nvGrpSpPr>
        <p:grpSpPr bwMode="auto">
          <a:xfrm>
            <a:off x="212725" y="800100"/>
            <a:ext cx="8699500" cy="5308600"/>
            <a:chOff x="134" y="504"/>
            <a:chExt cx="5480" cy="3344"/>
          </a:xfrm>
        </p:grpSpPr>
        <p:pic>
          <p:nvPicPr>
            <p:cNvPr id="969741" name="S5_8_mc_dropdown_cloze_membra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4" y="504"/>
              <a:ext cx="5480" cy="3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6152" name="ShockwaveFlash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212725" y="800100"/>
            <a:ext cx="8699500" cy="53086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spTree>
    <p:extLst>
      <p:ext uri="{BB962C8B-B14F-4D97-AF65-F5344CB8AC3E}">
        <p14:creationId xmlns:p14="http://schemas.microsoft.com/office/powerpoint/2010/main" val="2218635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57456" name="Picture 16" descr="animal cell C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1650" y="1101725"/>
            <a:ext cx="3346450" cy="2292350"/>
          </a:xfrm>
          <a:prstGeom prst="rect">
            <a:avLst/>
          </a:prstGeom>
          <a:noFill/>
          <a:extLst>
            <a:ext uri="{909E8E84-426E-40dd-AFC4-6F175D3DCCD1}">
              <a14:hiddenFill xmlns:a14="http://schemas.microsoft.com/office/drawing/2010/main">
                <a:solidFill>
                  <a:srgbClr val="FFFFFF"/>
                </a:solidFill>
              </a14:hiddenFill>
            </a:ext>
          </a:extLst>
        </p:spPr>
      </p:pic>
      <p:sp>
        <p:nvSpPr>
          <p:cNvPr id="957443" name="Rectangle 3"/>
          <p:cNvSpPr>
            <a:spLocks noGrp="1" noChangeArrowheads="1"/>
          </p:cNvSpPr>
          <p:nvPr>
            <p:ph type="title"/>
          </p:nvPr>
        </p:nvSpPr>
        <p:spPr>
          <a:noFill/>
        </p:spPr>
        <p:txBody>
          <a:bodyPr/>
          <a:lstStyle/>
          <a:p>
            <a:r>
              <a:rPr lang="en-GB"/>
              <a:t>What are membranes?</a:t>
            </a:r>
          </a:p>
        </p:txBody>
      </p:sp>
      <p:sp>
        <p:nvSpPr>
          <p:cNvPr id="957445" name="Text Box 5"/>
          <p:cNvSpPr txBox="1">
            <a:spLocks noChangeArrowheads="1"/>
          </p:cNvSpPr>
          <p:nvPr/>
        </p:nvSpPr>
        <p:spPr bwMode="auto">
          <a:xfrm>
            <a:off x="563563" y="2492375"/>
            <a:ext cx="50117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1950" indent="-361950">
              <a:spcBef>
                <a:spcPct val="0"/>
              </a:spcBef>
              <a:defRPr>
                <a:solidFill>
                  <a:schemeClr val="tx1"/>
                </a:solidFill>
                <a:latin typeface="Arial" charset="0"/>
              </a:defRPr>
            </a:lvl1pPr>
            <a:lvl2pPr marL="541338">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fontAlgn="base">
              <a:spcBef>
                <a:spcPct val="50000"/>
              </a:spcBef>
              <a:spcAft>
                <a:spcPct val="0"/>
              </a:spcAft>
              <a:buClr>
                <a:srgbClr val="10BC45"/>
              </a:buClr>
              <a:buFont typeface="Wingdings" pitchFamily="2" charset="2"/>
              <a:buChar char="l"/>
            </a:pPr>
            <a:r>
              <a:rPr lang="en-GB" sz="2400">
                <a:solidFill>
                  <a:srgbClr val="010066"/>
                </a:solidFill>
              </a:rPr>
              <a:t>keeping all cellular components inside the cell</a:t>
            </a:r>
          </a:p>
        </p:txBody>
      </p:sp>
      <p:sp>
        <p:nvSpPr>
          <p:cNvPr id="957446" name="Text Box 6"/>
          <p:cNvSpPr txBox="1">
            <a:spLocks noChangeArrowheads="1"/>
          </p:cNvSpPr>
          <p:nvPr/>
        </p:nvSpPr>
        <p:spPr bwMode="auto">
          <a:xfrm>
            <a:off x="563563" y="3470275"/>
            <a:ext cx="85804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1950" indent="-361950">
              <a:spcBef>
                <a:spcPct val="0"/>
              </a:spcBef>
              <a:defRPr>
                <a:solidFill>
                  <a:schemeClr val="tx1"/>
                </a:solidFill>
                <a:latin typeface="Arial" charset="0"/>
              </a:defRPr>
            </a:lvl1pPr>
            <a:lvl2pPr marL="541338">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fontAlgn="base">
              <a:spcBef>
                <a:spcPct val="50000"/>
              </a:spcBef>
              <a:spcAft>
                <a:spcPct val="0"/>
              </a:spcAft>
              <a:buClr>
                <a:srgbClr val="10BC45"/>
              </a:buClr>
              <a:buFont typeface="Wingdings" pitchFamily="2" charset="2"/>
              <a:buChar char="l"/>
            </a:pPr>
            <a:r>
              <a:rPr lang="en-GB" sz="2400">
                <a:solidFill>
                  <a:srgbClr val="010066"/>
                </a:solidFill>
              </a:rPr>
              <a:t>allowing selected molecules to move in and out of the cell</a:t>
            </a:r>
          </a:p>
        </p:txBody>
      </p:sp>
      <p:sp>
        <p:nvSpPr>
          <p:cNvPr id="957447" name="Text Box 7"/>
          <p:cNvSpPr txBox="1">
            <a:spLocks noChangeArrowheads="1"/>
          </p:cNvSpPr>
          <p:nvPr/>
        </p:nvSpPr>
        <p:spPr bwMode="auto">
          <a:xfrm>
            <a:off x="563563" y="5675313"/>
            <a:ext cx="822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1950" indent="-361950">
              <a:spcBef>
                <a:spcPct val="0"/>
              </a:spcBef>
              <a:defRPr>
                <a:solidFill>
                  <a:schemeClr val="tx1"/>
                </a:solidFill>
                <a:latin typeface="Arial" charset="0"/>
              </a:defRPr>
            </a:lvl1pPr>
            <a:lvl2pPr marL="541338">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fontAlgn="base">
              <a:spcBef>
                <a:spcPct val="50000"/>
              </a:spcBef>
              <a:spcAft>
                <a:spcPct val="0"/>
              </a:spcAft>
              <a:buClr>
                <a:srgbClr val="10BC45"/>
              </a:buClr>
              <a:buFont typeface="Wingdings" pitchFamily="2" charset="2"/>
              <a:buChar char="l"/>
            </a:pPr>
            <a:r>
              <a:rPr lang="en-GB" sz="2400">
                <a:solidFill>
                  <a:srgbClr val="010066"/>
                </a:solidFill>
              </a:rPr>
              <a:t>allowing a cell to change shape.</a:t>
            </a:r>
          </a:p>
        </p:txBody>
      </p:sp>
      <p:sp>
        <p:nvSpPr>
          <p:cNvPr id="957449" name="Text Box 9"/>
          <p:cNvSpPr txBox="1">
            <a:spLocks noChangeArrowheads="1"/>
          </p:cNvSpPr>
          <p:nvPr/>
        </p:nvSpPr>
        <p:spPr bwMode="auto">
          <a:xfrm>
            <a:off x="563563" y="4083050"/>
            <a:ext cx="84153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1950" indent="-361950">
              <a:spcBef>
                <a:spcPct val="0"/>
              </a:spcBef>
              <a:defRPr>
                <a:solidFill>
                  <a:schemeClr val="tx1"/>
                </a:solidFill>
                <a:latin typeface="Arial" charset="0"/>
              </a:defRPr>
            </a:lvl1pPr>
            <a:lvl2pPr marL="541338">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fontAlgn="base">
              <a:spcBef>
                <a:spcPct val="50000"/>
              </a:spcBef>
              <a:spcAft>
                <a:spcPct val="0"/>
              </a:spcAft>
              <a:buClr>
                <a:srgbClr val="10BC45"/>
              </a:buClr>
              <a:buFont typeface="Wingdings" pitchFamily="2" charset="2"/>
              <a:buChar char="l"/>
            </a:pPr>
            <a:r>
              <a:rPr lang="en-GB" sz="2400">
                <a:solidFill>
                  <a:srgbClr val="010066"/>
                </a:solidFill>
              </a:rPr>
              <a:t>isolating organelles from the rest of the cytoplasm, allowing cellular processes to occur separately.</a:t>
            </a:r>
          </a:p>
        </p:txBody>
      </p:sp>
      <p:sp>
        <p:nvSpPr>
          <p:cNvPr id="957453" name="Text Box 13"/>
          <p:cNvSpPr txBox="1">
            <a:spLocks noChangeArrowheads="1"/>
          </p:cNvSpPr>
          <p:nvPr/>
        </p:nvSpPr>
        <p:spPr bwMode="auto">
          <a:xfrm>
            <a:off x="563563" y="784225"/>
            <a:ext cx="6154737"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dirty="0">
                <a:solidFill>
                  <a:srgbClr val="10BC45"/>
                </a:solidFill>
              </a:rPr>
              <a:t>Membranes</a:t>
            </a:r>
            <a:r>
              <a:rPr lang="en-GB" sz="2400" dirty="0">
                <a:solidFill>
                  <a:srgbClr val="010066"/>
                </a:solidFill>
              </a:rPr>
              <a:t> cover the surface of every cell, and also surround most organelles within cells. They have a number of</a:t>
            </a:r>
            <a:br>
              <a:rPr lang="en-GB" sz="2400" dirty="0">
                <a:solidFill>
                  <a:srgbClr val="010066"/>
                </a:solidFill>
              </a:rPr>
            </a:br>
            <a:r>
              <a:rPr lang="en-GB" sz="2400" dirty="0">
                <a:solidFill>
                  <a:srgbClr val="010066"/>
                </a:solidFill>
              </a:rPr>
              <a:t>functions, such as:</a:t>
            </a:r>
          </a:p>
        </p:txBody>
      </p:sp>
      <p:sp>
        <p:nvSpPr>
          <p:cNvPr id="957455" name="Text Box 15"/>
          <p:cNvSpPr txBox="1">
            <a:spLocks noChangeArrowheads="1"/>
          </p:cNvSpPr>
          <p:nvPr/>
        </p:nvSpPr>
        <p:spPr bwMode="auto">
          <a:xfrm>
            <a:off x="563563" y="5060950"/>
            <a:ext cx="53927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1950" indent="-361950">
              <a:spcBef>
                <a:spcPct val="0"/>
              </a:spcBef>
              <a:defRPr>
                <a:solidFill>
                  <a:schemeClr val="tx1"/>
                </a:solidFill>
                <a:latin typeface="Arial" charset="0"/>
              </a:defRPr>
            </a:lvl1pPr>
            <a:lvl2pPr marL="541338">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fontAlgn="base">
              <a:spcBef>
                <a:spcPct val="50000"/>
              </a:spcBef>
              <a:spcAft>
                <a:spcPct val="0"/>
              </a:spcAft>
              <a:buClr>
                <a:srgbClr val="10BC45"/>
              </a:buClr>
              <a:buFont typeface="Wingdings" pitchFamily="2" charset="2"/>
              <a:buChar char="l"/>
            </a:pPr>
            <a:r>
              <a:rPr lang="en-GB" sz="2400">
                <a:solidFill>
                  <a:srgbClr val="010066"/>
                </a:solidFill>
              </a:rPr>
              <a:t>a site for biochemical reactions</a:t>
            </a:r>
          </a:p>
        </p:txBody>
      </p:sp>
      <p:pic>
        <p:nvPicPr>
          <p:cNvPr id="957457" name="Picture 17" descr="forward_arrow_colour">
            <a:hlinkClick r:id="" action="ppaction://hlinkshowjump?jump=nextslid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73110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32" fill="hold" nodeType="afterEffect">
                                  <p:stCondLst>
                                    <p:cond delay="0"/>
                                  </p:stCondLst>
                                  <p:childTnLst>
                                    <p:set>
                                      <p:cBhvr>
                                        <p:cTn id="6" dur="1" fill="hold">
                                          <p:stCondLst>
                                            <p:cond delay="0"/>
                                          </p:stCondLst>
                                        </p:cTn>
                                        <p:tgtEl>
                                          <p:spTgt spid="957456"/>
                                        </p:tgtEl>
                                        <p:attrNameLst>
                                          <p:attrName>style.visibility</p:attrName>
                                        </p:attrNameLst>
                                      </p:cBhvr>
                                      <p:to>
                                        <p:strVal val="visible"/>
                                      </p:to>
                                    </p:set>
                                    <p:animEffect transition="in" filter="circle(out)">
                                      <p:cBhvr>
                                        <p:cTn id="7" dur="500"/>
                                        <p:tgtEl>
                                          <p:spTgt spid="9574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57445"/>
                                        </p:tgtEl>
                                        <p:attrNameLst>
                                          <p:attrName>style.visibility</p:attrName>
                                        </p:attrNameLst>
                                      </p:cBhvr>
                                      <p:to>
                                        <p:strVal val="visible"/>
                                      </p:to>
                                    </p:set>
                                    <p:animEffect transition="in" filter="dissolve">
                                      <p:cBhvr>
                                        <p:cTn id="12" dur="500"/>
                                        <p:tgtEl>
                                          <p:spTgt spid="9574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57446"/>
                                        </p:tgtEl>
                                        <p:attrNameLst>
                                          <p:attrName>style.visibility</p:attrName>
                                        </p:attrNameLst>
                                      </p:cBhvr>
                                      <p:to>
                                        <p:strVal val="visible"/>
                                      </p:to>
                                    </p:set>
                                    <p:animEffect transition="in" filter="dissolve">
                                      <p:cBhvr>
                                        <p:cTn id="17" dur="500"/>
                                        <p:tgtEl>
                                          <p:spTgt spid="95744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57449"/>
                                        </p:tgtEl>
                                        <p:attrNameLst>
                                          <p:attrName>style.visibility</p:attrName>
                                        </p:attrNameLst>
                                      </p:cBhvr>
                                      <p:to>
                                        <p:strVal val="visible"/>
                                      </p:to>
                                    </p:set>
                                    <p:animEffect transition="in" filter="dissolve">
                                      <p:cBhvr>
                                        <p:cTn id="22" dur="500"/>
                                        <p:tgtEl>
                                          <p:spTgt spid="95744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57455"/>
                                        </p:tgtEl>
                                        <p:attrNameLst>
                                          <p:attrName>style.visibility</p:attrName>
                                        </p:attrNameLst>
                                      </p:cBhvr>
                                      <p:to>
                                        <p:strVal val="visible"/>
                                      </p:to>
                                    </p:set>
                                    <p:animEffect transition="in" filter="dissolve">
                                      <p:cBhvr>
                                        <p:cTn id="27" dur="500"/>
                                        <p:tgtEl>
                                          <p:spTgt spid="95745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957447"/>
                                        </p:tgtEl>
                                        <p:attrNameLst>
                                          <p:attrName>style.visibility</p:attrName>
                                        </p:attrNameLst>
                                      </p:cBhvr>
                                      <p:to>
                                        <p:strVal val="visible"/>
                                      </p:to>
                                    </p:set>
                                    <p:animEffect transition="in" filter="dissolve">
                                      <p:cBhvr>
                                        <p:cTn id="32" dur="500"/>
                                        <p:tgtEl>
                                          <p:spTgt spid="957447"/>
                                        </p:tgtEl>
                                      </p:cBhvr>
                                    </p:animEffect>
                                  </p:childTnLst>
                                </p:cTn>
                              </p:par>
                              <p:par>
                                <p:cTn id="33" presetID="1" presetClass="entr" presetSubtype="0" fill="hold" nodeType="withEffect">
                                  <p:stCondLst>
                                    <p:cond delay="0"/>
                                  </p:stCondLst>
                                  <p:childTnLst>
                                    <p:set>
                                      <p:cBhvr>
                                        <p:cTn id="34" dur="1" fill="hold">
                                          <p:stCondLst>
                                            <p:cond delay="0"/>
                                          </p:stCondLst>
                                        </p:cTn>
                                        <p:tgtEl>
                                          <p:spTgt spid="9574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7445" grpId="0"/>
      <p:bldP spid="957446" grpId="0"/>
      <p:bldP spid="957447" grpId="0"/>
      <p:bldP spid="957449" grpId="0"/>
      <p:bldP spid="95745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32" y="-285776"/>
            <a:ext cx="8229600" cy="1143000"/>
          </a:xfrm>
        </p:spPr>
        <p:txBody>
          <a:bodyPr/>
          <a:lstStyle/>
          <a:p>
            <a:r>
              <a:rPr lang="en-US" dirty="0" smtClean="0"/>
              <a:t>Cell Membrane</a:t>
            </a:r>
            <a:endParaRPr lang="en-US" dirty="0"/>
          </a:p>
        </p:txBody>
      </p:sp>
      <p:sp>
        <p:nvSpPr>
          <p:cNvPr id="3" name="Content Placeholder 2"/>
          <p:cNvSpPr>
            <a:spLocks noGrp="1"/>
          </p:cNvSpPr>
          <p:nvPr>
            <p:ph idx="1"/>
          </p:nvPr>
        </p:nvSpPr>
        <p:spPr>
          <a:xfrm>
            <a:off x="771556" y="571480"/>
            <a:ext cx="8229600" cy="5554683"/>
          </a:xfrm>
        </p:spPr>
        <p:txBody>
          <a:bodyPr/>
          <a:lstStyle/>
          <a:p>
            <a:r>
              <a:rPr lang="en-US" dirty="0" err="1" smtClean="0"/>
              <a:t>Phospholipid</a:t>
            </a:r>
            <a:r>
              <a:rPr lang="en-US" dirty="0" smtClean="0"/>
              <a:t> </a:t>
            </a:r>
            <a:r>
              <a:rPr lang="en-US" dirty="0" err="1" smtClean="0"/>
              <a:t>bilayer</a:t>
            </a:r>
            <a:r>
              <a:rPr lang="en-US" dirty="0" smtClean="0"/>
              <a:t> + protein + glycoprotein</a:t>
            </a:r>
          </a:p>
          <a:p>
            <a:r>
              <a:rPr lang="en-US" dirty="0" smtClean="0"/>
              <a:t>Appears as a double line on electron microscope (about 7- 8 nm wide)</a:t>
            </a:r>
          </a:p>
          <a:p>
            <a:r>
              <a:rPr lang="en-US" dirty="0" smtClean="0"/>
              <a:t>Selectively permeable</a:t>
            </a:r>
            <a:endParaRPr lang="en-US" dirty="0"/>
          </a:p>
        </p:txBody>
      </p:sp>
      <p:pic>
        <p:nvPicPr>
          <p:cNvPr id="35842" name="Picture 2" descr="http://www.utm.utoronto.ca/~w3bio315/picts/lectures/lecture2/Fluid-Mosaic-Model.jpg"/>
          <p:cNvPicPr>
            <a:picLocks noChangeAspect="1" noChangeArrowheads="1"/>
          </p:cNvPicPr>
          <p:nvPr/>
        </p:nvPicPr>
        <p:blipFill>
          <a:blip r:embed="rId2" cstate="print"/>
          <a:srcRect/>
          <a:stretch>
            <a:fillRect/>
          </a:stretch>
        </p:blipFill>
        <p:spPr bwMode="auto">
          <a:xfrm>
            <a:off x="3500430" y="3358985"/>
            <a:ext cx="5643570" cy="3499015"/>
          </a:xfrm>
          <a:prstGeom prst="rect">
            <a:avLst/>
          </a:prstGeom>
          <a:noFill/>
        </p:spPr>
      </p:pic>
    </p:spTree>
    <p:extLst>
      <p:ext uri="{BB962C8B-B14F-4D97-AF65-F5344CB8AC3E}">
        <p14:creationId xmlns:p14="http://schemas.microsoft.com/office/powerpoint/2010/main" val="96958569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7784" name="Picture 56" descr="membranes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4500" y="2524125"/>
            <a:ext cx="3810000" cy="3181350"/>
          </a:xfrm>
          <a:prstGeom prst="rect">
            <a:avLst/>
          </a:prstGeom>
          <a:noFill/>
          <a:extLst>
            <a:ext uri="{909E8E84-426E-40dd-AFC4-6F175D3DCCD1}">
              <a14:hiddenFill xmlns:a14="http://schemas.microsoft.com/office/drawing/2010/main">
                <a:solidFill>
                  <a:srgbClr val="FFFFFF"/>
                </a:solidFill>
              </a14:hiddenFill>
            </a:ext>
          </a:extLst>
        </p:spPr>
      </p:pic>
      <p:pic>
        <p:nvPicPr>
          <p:cNvPr id="1097744" name="Picture 16" descr="forward_arrow_colour">
            <a:hlinkClick r:id="" action="ppaction://hlinkshowjump?jump=nextslid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pic>
        <p:nvPicPr>
          <p:cNvPr id="1097745" name="Picture 17" descr="notes_ic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43788" y="150813"/>
            <a:ext cx="442912" cy="387350"/>
          </a:xfrm>
          <a:prstGeom prst="rect">
            <a:avLst/>
          </a:prstGeom>
          <a:noFill/>
          <a:extLst>
            <a:ext uri="{909E8E84-426E-40dd-AFC4-6F175D3DCCD1}">
              <a14:hiddenFill xmlns:a14="http://schemas.microsoft.com/office/drawing/2010/main">
                <a:solidFill>
                  <a:srgbClr val="FFFFFF"/>
                </a:solidFill>
              </a14:hiddenFill>
            </a:ext>
          </a:extLst>
        </p:spPr>
      </p:pic>
      <p:sp>
        <p:nvSpPr>
          <p:cNvPr id="1097752" name="Text Box 24"/>
          <p:cNvSpPr txBox="1">
            <a:spLocks noChangeArrowheads="1"/>
          </p:cNvSpPr>
          <p:nvPr/>
        </p:nvSpPr>
        <p:spPr bwMode="auto">
          <a:xfrm>
            <a:off x="5121275" y="6124575"/>
            <a:ext cx="3063875" cy="439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lnSpc>
                <a:spcPct val="95000"/>
              </a:lnSpc>
              <a:spcBef>
                <a:spcPct val="50000"/>
              </a:spcBef>
              <a:spcAft>
                <a:spcPct val="0"/>
              </a:spcAft>
            </a:pPr>
            <a:r>
              <a:rPr lang="en-GB" sz="2400" b="1">
                <a:solidFill>
                  <a:srgbClr val="10BC45"/>
                </a:solidFill>
              </a:rPr>
              <a:t>2</a:t>
            </a:r>
            <a:r>
              <a:rPr lang="en-GB" sz="2400" b="1" baseline="30000">
                <a:solidFill>
                  <a:srgbClr val="10BC45"/>
                </a:solidFill>
              </a:rPr>
              <a:t>nd</a:t>
            </a:r>
            <a:r>
              <a:rPr lang="en-GB" sz="2400" b="1">
                <a:solidFill>
                  <a:srgbClr val="10BC45"/>
                </a:solidFill>
              </a:rPr>
              <a:t> cell membrane</a:t>
            </a:r>
          </a:p>
        </p:txBody>
      </p:sp>
      <p:sp>
        <p:nvSpPr>
          <p:cNvPr id="1097753" name="Line 25"/>
          <p:cNvSpPr>
            <a:spLocks noChangeShapeType="1"/>
          </p:cNvSpPr>
          <p:nvPr/>
        </p:nvSpPr>
        <p:spPr bwMode="auto">
          <a:xfrm flipV="1">
            <a:off x="6684963" y="5072063"/>
            <a:ext cx="804862" cy="1009650"/>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97754" name="Line 26"/>
          <p:cNvSpPr>
            <a:spLocks noChangeShapeType="1"/>
          </p:cNvSpPr>
          <p:nvPr/>
        </p:nvSpPr>
        <p:spPr bwMode="auto">
          <a:xfrm flipH="1">
            <a:off x="6942138" y="3548063"/>
            <a:ext cx="171450" cy="522287"/>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97755" name="Text Box 27"/>
          <p:cNvSpPr txBox="1">
            <a:spLocks noChangeArrowheads="1"/>
          </p:cNvSpPr>
          <p:nvPr/>
        </p:nvSpPr>
        <p:spPr bwMode="auto">
          <a:xfrm>
            <a:off x="6235700" y="2708275"/>
            <a:ext cx="1743075" cy="787400"/>
          </a:xfrm>
          <a:prstGeom prst="rect">
            <a:avLst/>
          </a:prstGeom>
          <a:gradFill rotWithShape="1">
            <a:gsLst>
              <a:gs pos="0">
                <a:schemeClr val="bg1">
                  <a:alpha val="75000"/>
                </a:schemeClr>
              </a:gs>
              <a:gs pos="100000">
                <a:schemeClr val="bg1">
                  <a:alpha val="75000"/>
                </a:scheme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lnSpc>
                <a:spcPct val="95000"/>
              </a:lnSpc>
              <a:spcBef>
                <a:spcPct val="50000"/>
              </a:spcBef>
              <a:spcAft>
                <a:spcPct val="0"/>
              </a:spcAft>
            </a:pPr>
            <a:r>
              <a:rPr lang="en-GB" sz="2400" b="1">
                <a:solidFill>
                  <a:srgbClr val="10BC45"/>
                </a:solidFill>
              </a:rPr>
              <a:t>1</a:t>
            </a:r>
            <a:r>
              <a:rPr lang="en-GB" sz="2400" b="1" baseline="30000">
                <a:solidFill>
                  <a:srgbClr val="10BC45"/>
                </a:solidFill>
              </a:rPr>
              <a:t>st</a:t>
            </a:r>
            <a:r>
              <a:rPr lang="en-GB" sz="2400" b="1">
                <a:solidFill>
                  <a:srgbClr val="10BC45"/>
                </a:solidFill>
              </a:rPr>
              <a:t> cell membrane</a:t>
            </a:r>
          </a:p>
        </p:txBody>
      </p:sp>
      <p:sp>
        <p:nvSpPr>
          <p:cNvPr id="1097756" name="Text Box 28"/>
          <p:cNvSpPr txBox="1">
            <a:spLocks noChangeArrowheads="1"/>
          </p:cNvSpPr>
          <p:nvPr/>
        </p:nvSpPr>
        <p:spPr bwMode="auto">
          <a:xfrm>
            <a:off x="4292600" y="2073275"/>
            <a:ext cx="3863975" cy="439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lnSpc>
                <a:spcPct val="95000"/>
              </a:lnSpc>
              <a:spcBef>
                <a:spcPct val="50000"/>
              </a:spcBef>
              <a:spcAft>
                <a:spcPct val="0"/>
              </a:spcAft>
            </a:pPr>
            <a:r>
              <a:rPr lang="en-GB" sz="2400" b="1">
                <a:solidFill>
                  <a:srgbClr val="10BC45"/>
                </a:solidFill>
              </a:rPr>
              <a:t>intracellular space (blue)</a:t>
            </a:r>
          </a:p>
        </p:txBody>
      </p:sp>
      <p:sp>
        <p:nvSpPr>
          <p:cNvPr id="1097757" name="Line 29"/>
          <p:cNvSpPr>
            <a:spLocks noChangeShapeType="1"/>
          </p:cNvSpPr>
          <p:nvPr/>
        </p:nvSpPr>
        <p:spPr bwMode="auto">
          <a:xfrm flipH="1">
            <a:off x="4976813" y="2617788"/>
            <a:ext cx="358775" cy="1044575"/>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97774" name="Text Box 46"/>
          <p:cNvSpPr txBox="1">
            <a:spLocks noChangeArrowheads="1"/>
          </p:cNvSpPr>
          <p:nvPr/>
        </p:nvSpPr>
        <p:spPr bwMode="auto">
          <a:xfrm>
            <a:off x="282575" y="4105275"/>
            <a:ext cx="3292475"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lnSpc>
                <a:spcPct val="95000"/>
              </a:lnSpc>
              <a:spcBef>
                <a:spcPct val="50000"/>
              </a:spcBef>
              <a:spcAft>
                <a:spcPct val="0"/>
              </a:spcAft>
            </a:pPr>
            <a:r>
              <a:rPr lang="en-GB" sz="2400" b="1">
                <a:solidFill>
                  <a:srgbClr val="10BC45"/>
                </a:solidFill>
              </a:rPr>
              <a:t>1 light layer = phospholipid tails</a:t>
            </a:r>
          </a:p>
        </p:txBody>
      </p:sp>
      <p:sp>
        <p:nvSpPr>
          <p:cNvPr id="1097775" name="Line 47"/>
          <p:cNvSpPr>
            <a:spLocks noChangeShapeType="1"/>
          </p:cNvSpPr>
          <p:nvPr/>
        </p:nvSpPr>
        <p:spPr bwMode="auto">
          <a:xfrm flipV="1">
            <a:off x="3459163" y="3992563"/>
            <a:ext cx="1717675" cy="438150"/>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97776" name="Text Box 48"/>
          <p:cNvSpPr txBox="1">
            <a:spLocks noChangeArrowheads="1"/>
          </p:cNvSpPr>
          <p:nvPr/>
        </p:nvSpPr>
        <p:spPr bwMode="auto">
          <a:xfrm>
            <a:off x="384175" y="5299075"/>
            <a:ext cx="3089275"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lnSpc>
                <a:spcPct val="95000"/>
              </a:lnSpc>
              <a:spcBef>
                <a:spcPct val="50000"/>
              </a:spcBef>
              <a:spcAft>
                <a:spcPct val="0"/>
              </a:spcAft>
            </a:pPr>
            <a:r>
              <a:rPr lang="en-GB" sz="2400" b="1">
                <a:solidFill>
                  <a:srgbClr val="10BC45"/>
                </a:solidFill>
              </a:rPr>
              <a:t>2 dark layers: phospholipid heads</a:t>
            </a:r>
          </a:p>
        </p:txBody>
      </p:sp>
      <p:sp>
        <p:nvSpPr>
          <p:cNvPr id="1097777" name="Line 49"/>
          <p:cNvSpPr>
            <a:spLocks noChangeShapeType="1"/>
          </p:cNvSpPr>
          <p:nvPr/>
        </p:nvSpPr>
        <p:spPr bwMode="auto">
          <a:xfrm flipV="1">
            <a:off x="3090863" y="4322763"/>
            <a:ext cx="3209925" cy="1301750"/>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97778" name="Line 50"/>
          <p:cNvSpPr>
            <a:spLocks noChangeShapeType="1"/>
          </p:cNvSpPr>
          <p:nvPr/>
        </p:nvSpPr>
        <p:spPr bwMode="auto">
          <a:xfrm flipV="1">
            <a:off x="3090863" y="4540250"/>
            <a:ext cx="3429000" cy="1084263"/>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97785" name="Rectangle 57"/>
          <p:cNvSpPr>
            <a:spLocks noGrp="1" noChangeArrowheads="1"/>
          </p:cNvSpPr>
          <p:nvPr>
            <p:ph type="title"/>
          </p:nvPr>
        </p:nvSpPr>
        <p:spPr/>
        <p:txBody>
          <a:bodyPr/>
          <a:lstStyle/>
          <a:p>
            <a:r>
              <a:rPr lang="en-GB" dirty="0" smtClean="0"/>
              <a:t>Cell membrane appearance</a:t>
            </a:r>
            <a:endParaRPr lang="en-GB" dirty="0"/>
          </a:p>
        </p:txBody>
      </p:sp>
    </p:spTree>
    <p:extLst>
      <p:ext uri="{BB962C8B-B14F-4D97-AF65-F5344CB8AC3E}">
        <p14:creationId xmlns:p14="http://schemas.microsoft.com/office/powerpoint/2010/main" val="31765342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097784"/>
                                        </p:tgtEl>
                                        <p:attrNameLst>
                                          <p:attrName>style.visibility</p:attrName>
                                        </p:attrNameLst>
                                      </p:cBhvr>
                                      <p:to>
                                        <p:strVal val="visible"/>
                                      </p:to>
                                    </p:set>
                                    <p:animEffect transition="in" filter="wipe(left)">
                                      <p:cBhvr>
                                        <p:cTn id="7" dur="500"/>
                                        <p:tgtEl>
                                          <p:spTgt spid="1097784"/>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97755"/>
                                        </p:tgtEl>
                                        <p:attrNameLst>
                                          <p:attrName>style.visibility</p:attrName>
                                        </p:attrNameLst>
                                      </p:cBhvr>
                                      <p:to>
                                        <p:strVal val="visible"/>
                                      </p:to>
                                    </p:set>
                                    <p:animEffect transition="in" filter="wipe(up)">
                                      <p:cBhvr>
                                        <p:cTn id="11" dur="500"/>
                                        <p:tgtEl>
                                          <p:spTgt spid="1097755"/>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97754"/>
                                        </p:tgtEl>
                                        <p:attrNameLst>
                                          <p:attrName>style.visibility</p:attrName>
                                        </p:attrNameLst>
                                      </p:cBhvr>
                                      <p:to>
                                        <p:strVal val="visible"/>
                                      </p:to>
                                    </p:set>
                                    <p:animEffect transition="in" filter="wipe(up)">
                                      <p:cBhvr>
                                        <p:cTn id="15" dur="500"/>
                                        <p:tgtEl>
                                          <p:spTgt spid="1097754"/>
                                        </p:tgtEl>
                                      </p:cBhvr>
                                    </p:animEffect>
                                  </p:childTnLst>
                                </p:cTn>
                              </p:par>
                            </p:childTnLst>
                          </p:cTn>
                        </p:par>
                        <p:par>
                          <p:cTn id="16" fill="hold" nodeType="afterGroup">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097752"/>
                                        </p:tgtEl>
                                        <p:attrNameLst>
                                          <p:attrName>style.visibility</p:attrName>
                                        </p:attrNameLst>
                                      </p:cBhvr>
                                      <p:to>
                                        <p:strVal val="visible"/>
                                      </p:to>
                                    </p:set>
                                    <p:animEffect transition="in" filter="wipe(down)">
                                      <p:cBhvr>
                                        <p:cTn id="19" dur="500"/>
                                        <p:tgtEl>
                                          <p:spTgt spid="1097752"/>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97753"/>
                                        </p:tgtEl>
                                        <p:attrNameLst>
                                          <p:attrName>style.visibility</p:attrName>
                                        </p:attrNameLst>
                                      </p:cBhvr>
                                      <p:to>
                                        <p:strVal val="visible"/>
                                      </p:to>
                                    </p:set>
                                    <p:animEffect transition="in" filter="wipe(down)">
                                      <p:cBhvr>
                                        <p:cTn id="23" dur="500"/>
                                        <p:tgtEl>
                                          <p:spTgt spid="1097753"/>
                                        </p:tgtEl>
                                      </p:cBhvr>
                                    </p:animEffect>
                                  </p:childTnLst>
                                </p:cTn>
                              </p:par>
                            </p:childTnLst>
                          </p:cTn>
                        </p:par>
                        <p:par>
                          <p:cTn id="24" fill="hold" nodeType="afterGroup">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097756"/>
                                        </p:tgtEl>
                                        <p:attrNameLst>
                                          <p:attrName>style.visibility</p:attrName>
                                        </p:attrNameLst>
                                      </p:cBhvr>
                                      <p:to>
                                        <p:strVal val="visible"/>
                                      </p:to>
                                    </p:set>
                                    <p:animEffect transition="in" filter="wipe(up)">
                                      <p:cBhvr>
                                        <p:cTn id="27" dur="500"/>
                                        <p:tgtEl>
                                          <p:spTgt spid="1097756"/>
                                        </p:tgtEl>
                                      </p:cBhvr>
                                    </p:animEffect>
                                  </p:childTnLst>
                                </p:cTn>
                              </p:par>
                            </p:childTnLst>
                          </p:cTn>
                        </p:par>
                        <p:par>
                          <p:cTn id="28" fill="hold" nodeType="afterGroup">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097757"/>
                                        </p:tgtEl>
                                        <p:attrNameLst>
                                          <p:attrName>style.visibility</p:attrName>
                                        </p:attrNameLst>
                                      </p:cBhvr>
                                      <p:to>
                                        <p:strVal val="visible"/>
                                      </p:to>
                                    </p:set>
                                    <p:animEffect transition="in" filter="wipe(up)">
                                      <p:cBhvr>
                                        <p:cTn id="31" dur="500"/>
                                        <p:tgtEl>
                                          <p:spTgt spid="1097757"/>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097774"/>
                                        </p:tgtEl>
                                        <p:attrNameLst>
                                          <p:attrName>style.visibility</p:attrName>
                                        </p:attrNameLst>
                                      </p:cBhvr>
                                      <p:to>
                                        <p:strVal val="visible"/>
                                      </p:to>
                                    </p:set>
                                    <p:animEffect transition="in" filter="wipe(left)">
                                      <p:cBhvr>
                                        <p:cTn id="35" dur="500"/>
                                        <p:tgtEl>
                                          <p:spTgt spid="1097774"/>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97775"/>
                                        </p:tgtEl>
                                        <p:attrNameLst>
                                          <p:attrName>style.visibility</p:attrName>
                                        </p:attrNameLst>
                                      </p:cBhvr>
                                      <p:to>
                                        <p:strVal val="visible"/>
                                      </p:to>
                                    </p:set>
                                    <p:animEffect transition="in" filter="wipe(left)">
                                      <p:cBhvr>
                                        <p:cTn id="39" dur="500"/>
                                        <p:tgtEl>
                                          <p:spTgt spid="1097775"/>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097776"/>
                                        </p:tgtEl>
                                        <p:attrNameLst>
                                          <p:attrName>style.visibility</p:attrName>
                                        </p:attrNameLst>
                                      </p:cBhvr>
                                      <p:to>
                                        <p:strVal val="visible"/>
                                      </p:to>
                                    </p:set>
                                    <p:animEffect transition="in" filter="wipe(left)">
                                      <p:cBhvr>
                                        <p:cTn id="43" dur="500"/>
                                        <p:tgtEl>
                                          <p:spTgt spid="1097776"/>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097777"/>
                                        </p:tgtEl>
                                        <p:attrNameLst>
                                          <p:attrName>style.visibility</p:attrName>
                                        </p:attrNameLst>
                                      </p:cBhvr>
                                      <p:to>
                                        <p:strVal val="visible"/>
                                      </p:to>
                                    </p:set>
                                    <p:animEffect transition="in" filter="wipe(left)">
                                      <p:cBhvr>
                                        <p:cTn id="47" dur="500"/>
                                        <p:tgtEl>
                                          <p:spTgt spid="109777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97778"/>
                                        </p:tgtEl>
                                        <p:attrNameLst>
                                          <p:attrName>style.visibility</p:attrName>
                                        </p:attrNameLst>
                                      </p:cBhvr>
                                      <p:to>
                                        <p:strVal val="visible"/>
                                      </p:to>
                                    </p:set>
                                    <p:animEffect transition="in" filter="wipe(left)">
                                      <p:cBhvr>
                                        <p:cTn id="50" dur="500"/>
                                        <p:tgtEl>
                                          <p:spTgt spid="1097778"/>
                                        </p:tgtEl>
                                      </p:cBhvr>
                                    </p:animEffect>
                                  </p:childTnLst>
                                </p:cTn>
                              </p:par>
                              <p:par>
                                <p:cTn id="51" presetID="1" presetClass="entr" presetSubtype="0" fill="hold" nodeType="withEffect">
                                  <p:stCondLst>
                                    <p:cond delay="0"/>
                                  </p:stCondLst>
                                  <p:childTnLst>
                                    <p:set>
                                      <p:cBhvr>
                                        <p:cTn id="52" dur="1" fill="hold">
                                          <p:stCondLst>
                                            <p:cond delay="0"/>
                                          </p:stCondLst>
                                        </p:cTn>
                                        <p:tgtEl>
                                          <p:spTgt spid="10977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7752" grpId="0"/>
      <p:bldP spid="1097753" grpId="0" animBg="1"/>
      <p:bldP spid="1097754" grpId="0" animBg="1"/>
      <p:bldP spid="1097755" grpId="0" animBg="1"/>
      <p:bldP spid="1097756" grpId="0"/>
      <p:bldP spid="1097757" grpId="0" animBg="1"/>
      <p:bldP spid="1097774" grpId="0"/>
      <p:bldP spid="1097775" grpId="0" animBg="1"/>
      <p:bldP spid="1097776" grpId="0"/>
      <p:bldP spid="1097777" grpId="0" animBg="1"/>
      <p:bldP spid="109777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Lipids</a:t>
            </a:r>
            <a:endParaRPr lang="en-US" dirty="0"/>
          </a:p>
        </p:txBody>
      </p:sp>
      <p:sp>
        <p:nvSpPr>
          <p:cNvPr id="3" name="Content Placeholder 2"/>
          <p:cNvSpPr>
            <a:spLocks noGrp="1"/>
          </p:cNvSpPr>
          <p:nvPr>
            <p:ph idx="1"/>
          </p:nvPr>
        </p:nvSpPr>
        <p:spPr>
          <a:xfrm>
            <a:off x="345783" y="5638800"/>
            <a:ext cx="8229600" cy="4525963"/>
          </a:xfrm>
        </p:spPr>
        <p:txBody>
          <a:bodyPr/>
          <a:lstStyle/>
          <a:p>
            <a:pPr>
              <a:spcBef>
                <a:spcPct val="50000"/>
              </a:spcBef>
            </a:pPr>
            <a:r>
              <a:rPr lang="en-GB" dirty="0" smtClean="0">
                <a:solidFill>
                  <a:srgbClr val="010066"/>
                </a:solidFill>
              </a:rPr>
              <a:t> </a:t>
            </a:r>
            <a:endParaRPr lang="en-GB" dirty="0">
              <a:solidFill>
                <a:srgbClr val="010066"/>
              </a:solidFill>
            </a:endParaRPr>
          </a:p>
          <a:p>
            <a:endParaRPr lang="en-US" dirty="0"/>
          </a:p>
        </p:txBody>
      </p:sp>
      <p:sp>
        <p:nvSpPr>
          <p:cNvPr id="4" name="Text Box 4"/>
          <p:cNvSpPr txBox="1">
            <a:spLocks noChangeArrowheads="1"/>
          </p:cNvSpPr>
          <p:nvPr/>
        </p:nvSpPr>
        <p:spPr bwMode="auto">
          <a:xfrm>
            <a:off x="457200" y="990600"/>
            <a:ext cx="8099426" cy="430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457200" indent="-457200" fontAlgn="base">
              <a:spcBef>
                <a:spcPct val="50000"/>
              </a:spcBef>
              <a:spcAft>
                <a:spcPct val="0"/>
              </a:spcAft>
              <a:buAutoNum type="arabicParenR"/>
            </a:pPr>
            <a:r>
              <a:rPr lang="en-GB" sz="2800" dirty="0" smtClean="0">
                <a:solidFill>
                  <a:srgbClr val="010066"/>
                </a:solidFill>
              </a:rPr>
              <a:t>Phospholipids </a:t>
            </a:r>
          </a:p>
          <a:p>
            <a:pPr marL="914400" lvl="1" indent="-457200" fontAlgn="base">
              <a:spcBef>
                <a:spcPct val="50000"/>
              </a:spcBef>
              <a:spcAft>
                <a:spcPct val="0"/>
              </a:spcAft>
              <a:buFont typeface="Arial" pitchFamily="34" charset="0"/>
              <a:buChar char="•"/>
            </a:pPr>
            <a:r>
              <a:rPr lang="en-GB" sz="2800" dirty="0" smtClean="0">
                <a:solidFill>
                  <a:srgbClr val="010066"/>
                </a:solidFill>
              </a:rPr>
              <a:t> Arranged in bilayer (hydrophilic heads to outside, hydrophobic tails inside)</a:t>
            </a:r>
          </a:p>
          <a:p>
            <a:pPr marL="914400" lvl="1" indent="-457200" fontAlgn="base">
              <a:spcBef>
                <a:spcPct val="50000"/>
              </a:spcBef>
              <a:spcAft>
                <a:spcPct val="0"/>
              </a:spcAft>
              <a:buFont typeface="Arial" pitchFamily="34" charset="0"/>
              <a:buChar char="•"/>
            </a:pPr>
            <a:r>
              <a:rPr lang="en-GB" sz="2800" dirty="0" smtClean="0">
                <a:solidFill>
                  <a:srgbClr val="010066"/>
                </a:solidFill>
              </a:rPr>
              <a:t>Act as a barrier between 2 aqueous environments preventing most water soluble molecules from passing through</a:t>
            </a:r>
          </a:p>
          <a:p>
            <a:pPr marL="914400" lvl="1" indent="-457200" fontAlgn="base">
              <a:spcBef>
                <a:spcPct val="50000"/>
              </a:spcBef>
              <a:spcAft>
                <a:spcPct val="0"/>
              </a:spcAft>
              <a:buFont typeface="Arial" pitchFamily="34" charset="0"/>
              <a:buChar char="•"/>
            </a:pPr>
            <a:endParaRPr lang="en-GB" sz="2800" dirty="0" smtClean="0">
              <a:solidFill>
                <a:srgbClr val="010066"/>
              </a:solidFill>
            </a:endParaRPr>
          </a:p>
          <a:p>
            <a:pPr fontAlgn="base">
              <a:spcBef>
                <a:spcPct val="50000"/>
              </a:spcBef>
              <a:spcAft>
                <a:spcPct val="0"/>
              </a:spcAft>
            </a:pPr>
            <a:endParaRPr lang="en-GB" sz="2400" dirty="0" smtClean="0">
              <a:solidFill>
                <a:srgbClr val="010066"/>
              </a:solidFill>
            </a:endParaRPr>
          </a:p>
        </p:txBody>
      </p:sp>
    </p:spTree>
    <p:extLst>
      <p:ext uri="{BB962C8B-B14F-4D97-AF65-F5344CB8AC3E}">
        <p14:creationId xmlns:p14="http://schemas.microsoft.com/office/powerpoint/2010/main" val="833083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Lipids</a:t>
            </a:r>
            <a:endParaRPr lang="en-US" dirty="0"/>
          </a:p>
        </p:txBody>
      </p:sp>
      <p:sp>
        <p:nvSpPr>
          <p:cNvPr id="3" name="Content Placeholder 2"/>
          <p:cNvSpPr>
            <a:spLocks noGrp="1"/>
          </p:cNvSpPr>
          <p:nvPr>
            <p:ph idx="1"/>
          </p:nvPr>
        </p:nvSpPr>
        <p:spPr>
          <a:xfrm>
            <a:off x="457200" y="914400"/>
            <a:ext cx="8229600" cy="4525963"/>
          </a:xfrm>
        </p:spPr>
        <p:txBody>
          <a:bodyPr/>
          <a:lstStyle/>
          <a:p>
            <a:pPr marL="0" indent="0">
              <a:spcBef>
                <a:spcPct val="50000"/>
              </a:spcBef>
              <a:buNone/>
            </a:pPr>
            <a:r>
              <a:rPr lang="en-GB" sz="2800" dirty="0" smtClean="0">
                <a:solidFill>
                  <a:srgbClr val="010066"/>
                </a:solidFill>
              </a:rPr>
              <a:t>2) Cholesterol- </a:t>
            </a:r>
            <a:r>
              <a:rPr lang="en-GB" sz="2800" dirty="0">
                <a:solidFill>
                  <a:srgbClr val="010066"/>
                </a:solidFill>
              </a:rPr>
              <a:t>between the tails </a:t>
            </a:r>
          </a:p>
          <a:p>
            <a:pPr marL="914400" lvl="1" indent="-457200">
              <a:spcBef>
                <a:spcPct val="50000"/>
              </a:spcBef>
              <a:buFont typeface="Arial" pitchFamily="34" charset="0"/>
              <a:buChar char="•"/>
            </a:pPr>
            <a:r>
              <a:rPr lang="en-GB" dirty="0">
                <a:solidFill>
                  <a:srgbClr val="010066"/>
                </a:solidFill>
              </a:rPr>
              <a:t>Helps strengthens the membrane</a:t>
            </a:r>
          </a:p>
          <a:p>
            <a:pPr marL="914400" lvl="1" indent="-457200">
              <a:spcBef>
                <a:spcPct val="50000"/>
              </a:spcBef>
              <a:buFont typeface="Arial" pitchFamily="34" charset="0"/>
              <a:buChar char="•"/>
            </a:pPr>
            <a:r>
              <a:rPr lang="en-GB" dirty="0">
                <a:solidFill>
                  <a:srgbClr val="010066"/>
                </a:solidFill>
              </a:rPr>
              <a:t>Regulates sideways movement by holding some phospholipid tails </a:t>
            </a:r>
            <a:r>
              <a:rPr lang="en-GB" dirty="0" smtClean="0">
                <a:solidFill>
                  <a:srgbClr val="010066"/>
                </a:solidFill>
              </a:rPr>
              <a:t>together making it less fluid</a:t>
            </a:r>
            <a:endParaRPr lang="en-GB" dirty="0">
              <a:solidFill>
                <a:srgbClr val="010066"/>
              </a:solidFill>
            </a:endParaRPr>
          </a:p>
          <a:p>
            <a:pPr marL="914400" lvl="1" indent="-457200">
              <a:spcBef>
                <a:spcPct val="50000"/>
              </a:spcBef>
              <a:buFont typeface="Arial" pitchFamily="34" charset="0"/>
              <a:buChar char="•"/>
            </a:pPr>
            <a:r>
              <a:rPr lang="en-GB" dirty="0">
                <a:solidFill>
                  <a:srgbClr val="010066"/>
                </a:solidFill>
              </a:rPr>
              <a:t>Prevents polar molecules from passing though</a:t>
            </a:r>
          </a:p>
          <a:p>
            <a:endParaRPr lang="en-US"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21057" y="4267200"/>
            <a:ext cx="2538631" cy="2381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12"/>
          <p:cNvSpPr>
            <a:spLocks noChangeArrowheads="1"/>
          </p:cNvSpPr>
          <p:nvPr/>
        </p:nvSpPr>
        <p:spPr bwMode="auto">
          <a:xfrm>
            <a:off x="838200" y="4848225"/>
            <a:ext cx="5113337"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dirty="0">
                <a:solidFill>
                  <a:srgbClr val="010066"/>
                </a:solidFill>
              </a:rPr>
              <a:t>Cholesterol is also important in keeping membranes stable at normal body temperature – without it, cells would burst open.</a:t>
            </a:r>
          </a:p>
        </p:txBody>
      </p:sp>
      <p:pic>
        <p:nvPicPr>
          <p:cNvPr id="1024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5548" y="228600"/>
            <a:ext cx="917453" cy="1795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33924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57" name="Picture 17" descr="freeze_fractu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32175" y="1793875"/>
            <a:ext cx="5124450" cy="2779713"/>
          </a:xfrm>
          <a:prstGeom prst="rect">
            <a:avLst/>
          </a:prstGeom>
          <a:noFill/>
          <a:extLst>
            <a:ext uri="{909E8E84-426E-40dd-AFC4-6F175D3DCCD1}">
              <a14:hiddenFill xmlns:a14="http://schemas.microsoft.com/office/drawing/2010/main">
                <a:solidFill>
                  <a:srgbClr val="FFFFFF"/>
                </a:solidFill>
              </a14:hiddenFill>
            </a:ext>
          </a:extLst>
        </p:spPr>
      </p:pic>
      <p:sp>
        <p:nvSpPr>
          <p:cNvPr id="1034242" name="Rectangle 2"/>
          <p:cNvSpPr>
            <a:spLocks noGrp="1" noChangeArrowheads="1"/>
          </p:cNvSpPr>
          <p:nvPr>
            <p:ph type="title"/>
          </p:nvPr>
        </p:nvSpPr>
        <p:spPr>
          <a:noFill/>
        </p:spPr>
        <p:txBody>
          <a:bodyPr/>
          <a:lstStyle/>
          <a:p>
            <a:r>
              <a:rPr lang="en-GB"/>
              <a:t>The fluid mosaic model</a:t>
            </a:r>
          </a:p>
        </p:txBody>
      </p:sp>
      <p:sp>
        <p:nvSpPr>
          <p:cNvPr id="1034248" name="Rectangle 8"/>
          <p:cNvSpPr>
            <a:spLocks noChangeArrowheads="1"/>
          </p:cNvSpPr>
          <p:nvPr/>
        </p:nvSpPr>
        <p:spPr bwMode="auto">
          <a:xfrm>
            <a:off x="563563" y="5432425"/>
            <a:ext cx="77295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a:solidFill>
                  <a:srgbClr val="010066"/>
                </a:solidFill>
              </a:rPr>
              <a:t>This model suggested that proteins are found </a:t>
            </a:r>
            <a:r>
              <a:rPr lang="en-GB" sz="2400" b="1">
                <a:solidFill>
                  <a:srgbClr val="010066"/>
                </a:solidFill>
              </a:rPr>
              <a:t>within, </a:t>
            </a:r>
            <a:r>
              <a:rPr lang="en-GB" sz="2400">
                <a:solidFill>
                  <a:srgbClr val="010066"/>
                </a:solidFill>
              </a:rPr>
              <a:t>not outside, the phospholipid bilayer. </a:t>
            </a:r>
          </a:p>
        </p:txBody>
      </p:sp>
      <p:sp>
        <p:nvSpPr>
          <p:cNvPr id="1034249" name="Text Box 9"/>
          <p:cNvSpPr txBox="1">
            <a:spLocks noChangeArrowheads="1"/>
          </p:cNvSpPr>
          <p:nvPr/>
        </p:nvSpPr>
        <p:spPr bwMode="auto">
          <a:xfrm>
            <a:off x="563563" y="784225"/>
            <a:ext cx="85804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a:solidFill>
                  <a:srgbClr val="010066"/>
                </a:solidFill>
              </a:rPr>
              <a:t>The freeze-fracture images of cell membranes were further evidence against the Davson–Danielli model.</a:t>
            </a:r>
          </a:p>
        </p:txBody>
      </p:sp>
      <p:sp>
        <p:nvSpPr>
          <p:cNvPr id="1034250" name="Rectangle 10"/>
          <p:cNvSpPr>
            <a:spLocks noChangeArrowheads="1"/>
          </p:cNvSpPr>
          <p:nvPr/>
        </p:nvSpPr>
        <p:spPr bwMode="auto">
          <a:xfrm>
            <a:off x="563563" y="2195513"/>
            <a:ext cx="2738437"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a:solidFill>
                  <a:srgbClr val="010066"/>
                </a:solidFill>
              </a:rPr>
              <a:t>They led to the development of the </a:t>
            </a:r>
            <a:r>
              <a:rPr lang="en-GB" sz="2400" b="1">
                <a:solidFill>
                  <a:srgbClr val="10BC45"/>
                </a:solidFill>
              </a:rPr>
              <a:t>fluid mosaic model</a:t>
            </a:r>
            <a:r>
              <a:rPr lang="en-GB" sz="2400">
                <a:solidFill>
                  <a:srgbClr val="010066"/>
                </a:solidFill>
              </a:rPr>
              <a:t>, proposed by Jonathan Singer and Garth Nicholson in 1972.</a:t>
            </a:r>
          </a:p>
        </p:txBody>
      </p:sp>
      <p:sp>
        <p:nvSpPr>
          <p:cNvPr id="1034261" name="Line 21"/>
          <p:cNvSpPr>
            <a:spLocks noChangeShapeType="1"/>
          </p:cNvSpPr>
          <p:nvPr/>
        </p:nvSpPr>
        <p:spPr bwMode="auto">
          <a:xfrm flipH="1">
            <a:off x="4518025" y="2043113"/>
            <a:ext cx="1735138" cy="292100"/>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34259" name="Text Box 19"/>
          <p:cNvSpPr txBox="1">
            <a:spLocks noChangeArrowheads="1"/>
          </p:cNvSpPr>
          <p:nvPr/>
        </p:nvSpPr>
        <p:spPr bwMode="auto">
          <a:xfrm>
            <a:off x="4699000" y="4610100"/>
            <a:ext cx="1104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b="1" dirty="0" smtClean="0">
                <a:solidFill>
                  <a:srgbClr val="10BC45"/>
                </a:solidFill>
              </a:rPr>
              <a:t>P-ace</a:t>
            </a:r>
            <a:endParaRPr lang="en-GB" sz="2400" b="1" dirty="0">
              <a:solidFill>
                <a:srgbClr val="10BC45"/>
              </a:solidFill>
            </a:endParaRPr>
          </a:p>
        </p:txBody>
      </p:sp>
      <p:sp>
        <p:nvSpPr>
          <p:cNvPr id="1034262" name="Line 22"/>
          <p:cNvSpPr>
            <a:spLocks noChangeShapeType="1"/>
          </p:cNvSpPr>
          <p:nvPr/>
        </p:nvSpPr>
        <p:spPr bwMode="auto">
          <a:xfrm flipH="1" flipV="1">
            <a:off x="4670425" y="3719513"/>
            <a:ext cx="579438" cy="825500"/>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34260" name="Text Box 20"/>
          <p:cNvSpPr txBox="1">
            <a:spLocks noChangeArrowheads="1"/>
          </p:cNvSpPr>
          <p:nvPr/>
        </p:nvSpPr>
        <p:spPr bwMode="auto">
          <a:xfrm>
            <a:off x="7413625" y="4724400"/>
            <a:ext cx="1308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b="1">
                <a:solidFill>
                  <a:srgbClr val="10BC45"/>
                </a:solidFill>
              </a:rPr>
              <a:t>protein</a:t>
            </a:r>
          </a:p>
        </p:txBody>
      </p:sp>
      <p:sp>
        <p:nvSpPr>
          <p:cNvPr id="1034263" name="Line 23"/>
          <p:cNvSpPr>
            <a:spLocks noChangeShapeType="1"/>
          </p:cNvSpPr>
          <p:nvPr/>
        </p:nvSpPr>
        <p:spPr bwMode="auto">
          <a:xfrm flipH="1" flipV="1">
            <a:off x="6638925" y="3960813"/>
            <a:ext cx="769938" cy="990600"/>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34264" name="Line 24"/>
          <p:cNvSpPr>
            <a:spLocks noChangeShapeType="1"/>
          </p:cNvSpPr>
          <p:nvPr/>
        </p:nvSpPr>
        <p:spPr bwMode="auto">
          <a:xfrm flipV="1">
            <a:off x="7405688" y="3811588"/>
            <a:ext cx="461962" cy="1143000"/>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pic>
        <p:nvPicPr>
          <p:cNvPr id="1034268" name="Picture 28" descr="forward_arrow_colour">
            <a:hlinkClick r:id="" action="ppaction://hlinkshowjump?jump=nextslid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05244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34250"/>
                                        </p:tgtEl>
                                        <p:attrNameLst>
                                          <p:attrName>style.visibility</p:attrName>
                                        </p:attrNameLst>
                                      </p:cBhvr>
                                      <p:to>
                                        <p:strVal val="visible"/>
                                      </p:to>
                                    </p:set>
                                    <p:animEffect transition="in" filter="dissolve">
                                      <p:cBhvr>
                                        <p:cTn id="7" dur="500"/>
                                        <p:tgtEl>
                                          <p:spTgt spid="1034250"/>
                                        </p:tgtEl>
                                      </p:cBhvr>
                                    </p:animEffect>
                                  </p:childTnLst>
                                </p:cTn>
                              </p:par>
                            </p:childTnLst>
                          </p:cTn>
                        </p:par>
                        <p:par>
                          <p:cTn id="8" fill="hold" nodeType="afterGroup">
                            <p:stCondLst>
                              <p:cond delay="500"/>
                            </p:stCondLst>
                            <p:childTnLst>
                              <p:par>
                                <p:cTn id="9" presetID="22" presetClass="entr" presetSubtype="2" fill="hold" nodeType="afterEffect">
                                  <p:stCondLst>
                                    <p:cond delay="0"/>
                                  </p:stCondLst>
                                  <p:childTnLst>
                                    <p:set>
                                      <p:cBhvr>
                                        <p:cTn id="10" dur="1" fill="hold">
                                          <p:stCondLst>
                                            <p:cond delay="0"/>
                                          </p:stCondLst>
                                        </p:cTn>
                                        <p:tgtEl>
                                          <p:spTgt spid="1034257"/>
                                        </p:tgtEl>
                                        <p:attrNameLst>
                                          <p:attrName>style.visibility</p:attrName>
                                        </p:attrNameLst>
                                      </p:cBhvr>
                                      <p:to>
                                        <p:strVal val="visible"/>
                                      </p:to>
                                    </p:set>
                                    <p:animEffect transition="in" filter="wipe(right)">
                                      <p:cBhvr>
                                        <p:cTn id="11" dur="500"/>
                                        <p:tgtEl>
                                          <p:spTgt spid="1034257"/>
                                        </p:tgtEl>
                                      </p:cBhvr>
                                    </p:animEffect>
                                  </p:childTnLst>
                                </p:cTn>
                              </p:par>
                            </p:childTnLst>
                          </p:cTn>
                        </p:par>
                        <p:par>
                          <p:cTn id="12" fill="hold" nodeType="afterGroup">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034261"/>
                                        </p:tgtEl>
                                        <p:attrNameLst>
                                          <p:attrName>style.visibility</p:attrName>
                                        </p:attrNameLst>
                                      </p:cBhvr>
                                      <p:to>
                                        <p:strVal val="visible"/>
                                      </p:to>
                                    </p:set>
                                    <p:animEffect transition="in" filter="wipe(right)">
                                      <p:cBhvr>
                                        <p:cTn id="15" dur="500"/>
                                        <p:tgtEl>
                                          <p:spTgt spid="1034261"/>
                                        </p:tgtEl>
                                      </p:cBhvr>
                                    </p:animEffect>
                                  </p:childTnLst>
                                </p:cTn>
                              </p:par>
                            </p:childTnLst>
                          </p:cTn>
                        </p:par>
                        <p:par>
                          <p:cTn id="16" fill="hold" nodeType="afterGroup">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034259"/>
                                        </p:tgtEl>
                                        <p:attrNameLst>
                                          <p:attrName>style.visibility</p:attrName>
                                        </p:attrNameLst>
                                      </p:cBhvr>
                                      <p:to>
                                        <p:strVal val="visible"/>
                                      </p:to>
                                    </p:set>
                                    <p:animEffect transition="in" filter="wipe(down)">
                                      <p:cBhvr>
                                        <p:cTn id="19" dur="500"/>
                                        <p:tgtEl>
                                          <p:spTgt spid="1034259"/>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34262"/>
                                        </p:tgtEl>
                                        <p:attrNameLst>
                                          <p:attrName>style.visibility</p:attrName>
                                        </p:attrNameLst>
                                      </p:cBhvr>
                                      <p:to>
                                        <p:strVal val="visible"/>
                                      </p:to>
                                    </p:set>
                                    <p:animEffect transition="in" filter="wipe(down)">
                                      <p:cBhvr>
                                        <p:cTn id="23" dur="500"/>
                                        <p:tgtEl>
                                          <p:spTgt spid="1034262"/>
                                        </p:tgtEl>
                                      </p:cBhvr>
                                    </p:animEffect>
                                  </p:childTnLst>
                                </p:cTn>
                              </p:par>
                            </p:childTnLst>
                          </p:cTn>
                        </p:par>
                        <p:par>
                          <p:cTn id="24" fill="hold" nodeType="afterGroup">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034260"/>
                                        </p:tgtEl>
                                        <p:attrNameLst>
                                          <p:attrName>style.visibility</p:attrName>
                                        </p:attrNameLst>
                                      </p:cBhvr>
                                      <p:to>
                                        <p:strVal val="visible"/>
                                      </p:to>
                                    </p:set>
                                    <p:animEffect transition="in" filter="wipe(down)">
                                      <p:cBhvr>
                                        <p:cTn id="27" dur="500"/>
                                        <p:tgtEl>
                                          <p:spTgt spid="1034260"/>
                                        </p:tgtEl>
                                      </p:cBhvr>
                                    </p:animEffect>
                                  </p:childTnLst>
                                </p:cTn>
                              </p:par>
                            </p:childTnLst>
                          </p:cTn>
                        </p:par>
                        <p:par>
                          <p:cTn id="28" fill="hold" nodeType="afterGroup">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034263"/>
                                        </p:tgtEl>
                                        <p:attrNameLst>
                                          <p:attrName>style.visibility</p:attrName>
                                        </p:attrNameLst>
                                      </p:cBhvr>
                                      <p:to>
                                        <p:strVal val="visible"/>
                                      </p:to>
                                    </p:set>
                                    <p:animEffect transition="in" filter="wipe(down)">
                                      <p:cBhvr>
                                        <p:cTn id="31" dur="500"/>
                                        <p:tgtEl>
                                          <p:spTgt spid="1034263"/>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034264"/>
                                        </p:tgtEl>
                                        <p:attrNameLst>
                                          <p:attrName>style.visibility</p:attrName>
                                        </p:attrNameLst>
                                      </p:cBhvr>
                                      <p:to>
                                        <p:strVal val="visible"/>
                                      </p:to>
                                    </p:set>
                                    <p:animEffect transition="in" filter="wipe(down)">
                                      <p:cBhvr>
                                        <p:cTn id="34" dur="500"/>
                                        <p:tgtEl>
                                          <p:spTgt spid="1034264"/>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034248"/>
                                        </p:tgtEl>
                                        <p:attrNameLst>
                                          <p:attrName>style.visibility</p:attrName>
                                        </p:attrNameLst>
                                      </p:cBhvr>
                                      <p:to>
                                        <p:strVal val="visible"/>
                                      </p:to>
                                    </p:set>
                                    <p:animEffect transition="in" filter="dissolve">
                                      <p:cBhvr>
                                        <p:cTn id="39" dur="500"/>
                                        <p:tgtEl>
                                          <p:spTgt spid="1034248"/>
                                        </p:tgtEl>
                                      </p:cBhvr>
                                    </p:animEffect>
                                  </p:childTnLst>
                                </p:cTn>
                              </p:par>
                              <p:par>
                                <p:cTn id="40" presetID="1" presetClass="entr" presetSubtype="0" fill="hold" nodeType="withEffect">
                                  <p:stCondLst>
                                    <p:cond delay="0"/>
                                  </p:stCondLst>
                                  <p:childTnLst>
                                    <p:set>
                                      <p:cBhvr>
                                        <p:cTn id="41" dur="1" fill="hold">
                                          <p:stCondLst>
                                            <p:cond delay="0"/>
                                          </p:stCondLst>
                                        </p:cTn>
                                        <p:tgtEl>
                                          <p:spTgt spid="1034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48" grpId="0"/>
      <p:bldP spid="1034250" grpId="0"/>
      <p:bldP spid="1034261" grpId="0" animBg="1"/>
      <p:bldP spid="1034259" grpId="0"/>
      <p:bldP spid="1034262" grpId="0" animBg="1"/>
      <p:bldP spid="1034260" grpId="0"/>
      <p:bldP spid="1034263" grpId="0" animBg="1"/>
      <p:bldP spid="103426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62" name="Rectangle 2"/>
          <p:cNvSpPr>
            <a:spLocks noGrp="1" noChangeArrowheads="1"/>
          </p:cNvSpPr>
          <p:nvPr>
            <p:ph type="title" idx="4294967295"/>
          </p:nvPr>
        </p:nvSpPr>
        <p:spPr/>
        <p:txBody>
          <a:bodyPr/>
          <a:lstStyle/>
          <a:p>
            <a:r>
              <a:rPr lang="en-GB"/>
              <a:t>Exploring the fluid mosaic model</a:t>
            </a:r>
          </a:p>
        </p:txBody>
      </p:sp>
      <p:pic>
        <p:nvPicPr>
          <p:cNvPr id="1014065" name="Picture 305" descr="forward_arrow_colour">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pic>
        <p:nvPicPr>
          <p:cNvPr id="1014066" name="Picture 306" descr="flash_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1725" y="115888"/>
            <a:ext cx="385763" cy="431800"/>
          </a:xfrm>
          <a:prstGeom prst="rect">
            <a:avLst/>
          </a:prstGeom>
          <a:noFill/>
          <a:extLst>
            <a:ext uri="{909E8E84-426E-40dd-AFC4-6F175D3DCCD1}">
              <a14:hiddenFill xmlns:a14="http://schemas.microsoft.com/office/drawing/2010/main">
                <a:solidFill>
                  <a:srgbClr val="FFFFFF"/>
                </a:solidFill>
              </a14:hiddenFill>
            </a:ext>
          </a:extLst>
        </p:spPr>
      </p:pic>
      <p:pic>
        <p:nvPicPr>
          <p:cNvPr id="1014069" name="Picture 309" descr="notes_ic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73888" y="150813"/>
            <a:ext cx="442912" cy="387350"/>
          </a:xfrm>
          <a:prstGeom prst="rect">
            <a:avLst/>
          </a:prstGeom>
          <a:noFill/>
          <a:extLst>
            <a:ext uri="{909E8E84-426E-40dd-AFC4-6F175D3DCCD1}">
              <a14:hiddenFill xmlns:a14="http://schemas.microsoft.com/office/drawing/2010/main">
                <a:solidFill>
                  <a:srgbClr val="FFFFFF"/>
                </a:solidFill>
              </a14:hiddenFill>
            </a:ext>
          </a:extLst>
        </p:spPr>
      </p:pic>
      <p:grpSp>
        <p:nvGrpSpPr>
          <p:cNvPr id="1014077" name="Group 317"/>
          <p:cNvGrpSpPr>
            <a:grpSpLocks/>
          </p:cNvGrpSpPr>
          <p:nvPr/>
        </p:nvGrpSpPr>
        <p:grpSpPr bwMode="auto">
          <a:xfrm>
            <a:off x="212725" y="800100"/>
            <a:ext cx="8699500" cy="5308600"/>
            <a:chOff x="134" y="504"/>
            <a:chExt cx="5480" cy="3344"/>
          </a:xfrm>
        </p:grpSpPr>
        <p:pic>
          <p:nvPicPr>
            <p:cNvPr id="1014075" name="S5_2_fluid_model_zoom2.sw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4" y="504"/>
              <a:ext cx="5480" cy="3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032" name="ShockwaveFlash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212725" y="800100"/>
            <a:ext cx="8699500" cy="53086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spTree>
    <p:extLst>
      <p:ext uri="{BB962C8B-B14F-4D97-AF65-F5344CB8AC3E}">
        <p14:creationId xmlns:p14="http://schemas.microsoft.com/office/powerpoint/2010/main" val="28470870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p:txBody>
          <a:bodyPr/>
          <a:lstStyle/>
          <a:p>
            <a:r>
              <a:rPr lang="en-GB"/>
              <a:t>Proteins in membranes</a:t>
            </a:r>
          </a:p>
        </p:txBody>
      </p:sp>
      <p:pic>
        <p:nvPicPr>
          <p:cNvPr id="1024029" name="Picture 29" descr="forward_arrow_colour">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47088" y="6167438"/>
            <a:ext cx="630237" cy="574675"/>
          </a:xfrm>
          <a:prstGeom prst="rect">
            <a:avLst/>
          </a:prstGeom>
          <a:noFill/>
          <a:extLst>
            <a:ext uri="{909E8E84-426E-40dd-AFC4-6F175D3DCCD1}">
              <a14:hiddenFill xmlns:a14="http://schemas.microsoft.com/office/drawing/2010/main">
                <a:solidFill>
                  <a:srgbClr val="FFFFFF"/>
                </a:solidFill>
              </a14:hiddenFill>
            </a:ext>
          </a:extLst>
        </p:spPr>
      </p:pic>
      <p:pic>
        <p:nvPicPr>
          <p:cNvPr id="1024030" name="Picture 30" descr="notes_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43788" y="150813"/>
            <a:ext cx="442912" cy="387350"/>
          </a:xfrm>
          <a:prstGeom prst="rect">
            <a:avLst/>
          </a:prstGeom>
          <a:noFill/>
          <a:extLst>
            <a:ext uri="{909E8E84-426E-40dd-AFC4-6F175D3DCCD1}">
              <a14:hiddenFill xmlns:a14="http://schemas.microsoft.com/office/drawing/2010/main">
                <a:solidFill>
                  <a:srgbClr val="FFFFFF"/>
                </a:solidFill>
              </a14:hiddenFill>
            </a:ext>
          </a:extLst>
        </p:spPr>
      </p:pic>
      <p:sp>
        <p:nvSpPr>
          <p:cNvPr id="1024033" name="Text Box 33"/>
          <p:cNvSpPr txBox="1">
            <a:spLocks noChangeArrowheads="1"/>
          </p:cNvSpPr>
          <p:nvPr/>
        </p:nvSpPr>
        <p:spPr bwMode="auto">
          <a:xfrm>
            <a:off x="330764" y="1825779"/>
            <a:ext cx="4397375"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defRPr>
                <a:solidFill>
                  <a:schemeClr val="tx1"/>
                </a:solidFill>
                <a:latin typeface="Arial" charset="0"/>
              </a:defRPr>
            </a:lvl1pPr>
            <a:lvl2pPr marL="542925">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fontAlgn="base">
              <a:spcBef>
                <a:spcPct val="50000"/>
              </a:spcBef>
              <a:spcAft>
                <a:spcPct val="0"/>
              </a:spcAft>
              <a:buSzPct val="80000"/>
              <a:buFont typeface="Wingdings" pitchFamily="2" charset="2"/>
              <a:buAutoNum type="arabicParenR"/>
            </a:pPr>
            <a:r>
              <a:rPr lang="en-GB" sz="2400" b="1" dirty="0" smtClean="0">
                <a:solidFill>
                  <a:srgbClr val="10BC45"/>
                </a:solidFill>
              </a:rPr>
              <a:t>Integral </a:t>
            </a:r>
            <a:r>
              <a:rPr lang="en-GB" sz="2400" dirty="0">
                <a:solidFill>
                  <a:srgbClr val="010066"/>
                </a:solidFill>
              </a:rPr>
              <a:t>(or </a:t>
            </a:r>
            <a:r>
              <a:rPr lang="en-GB" sz="2400" b="1" dirty="0">
                <a:solidFill>
                  <a:srgbClr val="10BC45"/>
                </a:solidFill>
              </a:rPr>
              <a:t>intrinsic</a:t>
            </a:r>
            <a:r>
              <a:rPr lang="en-GB" sz="2400" dirty="0">
                <a:solidFill>
                  <a:srgbClr val="010066"/>
                </a:solidFill>
              </a:rPr>
              <a:t>, or </a:t>
            </a:r>
            <a:r>
              <a:rPr lang="en-GB" sz="2400" b="1" dirty="0" err="1">
                <a:solidFill>
                  <a:srgbClr val="10BC45"/>
                </a:solidFill>
              </a:rPr>
              <a:t>transmembrane</a:t>
            </a:r>
            <a:r>
              <a:rPr lang="en-GB" sz="2400" dirty="0">
                <a:solidFill>
                  <a:srgbClr val="010066"/>
                </a:solidFill>
              </a:rPr>
              <a:t>) proteins span the whole width of the </a:t>
            </a:r>
            <a:r>
              <a:rPr lang="en-GB" sz="2400" dirty="0" smtClean="0">
                <a:solidFill>
                  <a:srgbClr val="010066"/>
                </a:solidFill>
              </a:rPr>
              <a:t>membrane</a:t>
            </a:r>
          </a:p>
          <a:p>
            <a:pPr fontAlgn="base">
              <a:spcBef>
                <a:spcPct val="50000"/>
              </a:spcBef>
              <a:spcAft>
                <a:spcPct val="0"/>
              </a:spcAft>
              <a:buSzPct val="80000"/>
            </a:pPr>
            <a:r>
              <a:rPr lang="en-GB" sz="2400" dirty="0" smtClean="0">
                <a:solidFill>
                  <a:srgbClr val="010066"/>
                </a:solidFill>
              </a:rPr>
              <a:t>- Make pores/hydrophilic channels through the membrane for diffusion of polar molecules</a:t>
            </a:r>
            <a:endParaRPr lang="en-GB" sz="2400" dirty="0">
              <a:solidFill>
                <a:srgbClr val="010066"/>
              </a:solidFill>
            </a:endParaRPr>
          </a:p>
        </p:txBody>
      </p:sp>
      <p:grpSp>
        <p:nvGrpSpPr>
          <p:cNvPr id="3" name="Group 2"/>
          <p:cNvGrpSpPr/>
          <p:nvPr/>
        </p:nvGrpSpPr>
        <p:grpSpPr>
          <a:xfrm>
            <a:off x="4728139" y="1803400"/>
            <a:ext cx="4377761" cy="3835400"/>
            <a:chOff x="4633913" y="1803400"/>
            <a:chExt cx="4471987" cy="3503613"/>
          </a:xfrm>
        </p:grpSpPr>
        <p:pic>
          <p:nvPicPr>
            <p:cNvPr id="1024040" name="Picture 40" descr="carb chai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3600" y="1998663"/>
              <a:ext cx="1138238" cy="1181100"/>
            </a:xfrm>
            <a:prstGeom prst="rect">
              <a:avLst/>
            </a:prstGeom>
            <a:noFill/>
            <a:extLst>
              <a:ext uri="{909E8E84-426E-40dd-AFC4-6F175D3DCCD1}">
                <a14:hiddenFill xmlns:a14="http://schemas.microsoft.com/office/drawing/2010/main">
                  <a:solidFill>
                    <a:srgbClr val="FFFFFF"/>
                  </a:solidFill>
                </a14:hiddenFill>
              </a:ext>
            </a:extLst>
          </p:spPr>
        </p:pic>
        <p:pic>
          <p:nvPicPr>
            <p:cNvPr id="1024018" name="Picture 18" descr="membrane protein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33913" y="2936875"/>
              <a:ext cx="4044950" cy="2208213"/>
            </a:xfrm>
            <a:prstGeom prst="rect">
              <a:avLst/>
            </a:prstGeom>
            <a:noFill/>
            <a:extLst>
              <a:ext uri="{909E8E84-426E-40dd-AFC4-6F175D3DCCD1}">
                <a14:hiddenFill xmlns:a14="http://schemas.microsoft.com/office/drawing/2010/main">
                  <a:solidFill>
                    <a:srgbClr val="FFFFFF"/>
                  </a:solidFill>
                </a14:hiddenFill>
              </a:ext>
            </a:extLst>
          </p:spPr>
        </p:pic>
        <p:sp>
          <p:nvSpPr>
            <p:cNvPr id="1024019" name="Line 19"/>
            <p:cNvSpPr>
              <a:spLocks noChangeShapeType="1"/>
            </p:cNvSpPr>
            <p:nvPr/>
          </p:nvSpPr>
          <p:spPr bwMode="auto">
            <a:xfrm flipH="1">
              <a:off x="5724525" y="2678113"/>
              <a:ext cx="401638" cy="990600"/>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24023" name="Text Box 23"/>
            <p:cNvSpPr txBox="1">
              <a:spLocks noChangeArrowheads="1"/>
            </p:cNvSpPr>
            <p:nvPr/>
          </p:nvSpPr>
          <p:spPr bwMode="auto">
            <a:xfrm>
              <a:off x="6091238" y="2393950"/>
              <a:ext cx="2698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b="1">
                  <a:solidFill>
                    <a:srgbClr val="10BC45"/>
                  </a:solidFill>
                </a:rPr>
                <a:t>integral protein</a:t>
              </a:r>
              <a:endParaRPr lang="en-US" sz="2400" b="1">
                <a:solidFill>
                  <a:srgbClr val="10BC45"/>
                </a:solidFill>
              </a:endParaRPr>
            </a:p>
          </p:txBody>
        </p:sp>
        <p:sp>
          <p:nvSpPr>
            <p:cNvPr id="1024036" name="Line 36"/>
            <p:cNvSpPr>
              <a:spLocks noChangeShapeType="1"/>
            </p:cNvSpPr>
            <p:nvPr/>
          </p:nvSpPr>
          <p:spPr bwMode="auto">
            <a:xfrm flipH="1" flipV="1">
              <a:off x="5716588" y="4875213"/>
              <a:ext cx="1963737" cy="431800"/>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24037" name="Line 37"/>
            <p:cNvSpPr>
              <a:spLocks noChangeShapeType="1"/>
            </p:cNvSpPr>
            <p:nvPr/>
          </p:nvSpPr>
          <p:spPr bwMode="auto">
            <a:xfrm flipV="1">
              <a:off x="7680325" y="3592513"/>
              <a:ext cx="144463" cy="1714500"/>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sp>
          <p:nvSpPr>
            <p:cNvPr id="1024041" name="Text Box 41"/>
            <p:cNvSpPr txBox="1">
              <a:spLocks noChangeArrowheads="1"/>
            </p:cNvSpPr>
            <p:nvPr/>
          </p:nvSpPr>
          <p:spPr bwMode="auto">
            <a:xfrm>
              <a:off x="6070600" y="1803400"/>
              <a:ext cx="3035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a:solidFill>
                    <a:srgbClr val="10BC45"/>
                  </a:solidFill>
                </a:rPr>
                <a:t>carbohydrate chain</a:t>
              </a:r>
            </a:p>
          </p:txBody>
        </p:sp>
        <p:sp>
          <p:nvSpPr>
            <p:cNvPr id="1024042" name="Line 42"/>
            <p:cNvSpPr>
              <a:spLocks noChangeShapeType="1"/>
            </p:cNvSpPr>
            <p:nvPr/>
          </p:nvSpPr>
          <p:spPr bwMode="auto">
            <a:xfrm flipH="1">
              <a:off x="5584825" y="2071688"/>
              <a:ext cx="477838" cy="366712"/>
            </a:xfrm>
            <a:prstGeom prst="line">
              <a:avLst/>
            </a:prstGeom>
            <a:noFill/>
            <a:ln w="38100">
              <a:solidFill>
                <a:schemeClr val="tx1"/>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US" sz="2400">
                <a:solidFill>
                  <a:srgbClr val="010066"/>
                </a:solidFill>
              </a:endParaRPr>
            </a:p>
          </p:txBody>
        </p:sp>
      </p:grpSp>
      <p:sp>
        <p:nvSpPr>
          <p:cNvPr id="2" name="Rectangle 1"/>
          <p:cNvSpPr/>
          <p:nvPr/>
        </p:nvSpPr>
        <p:spPr>
          <a:xfrm>
            <a:off x="563562" y="914400"/>
            <a:ext cx="8226426" cy="830997"/>
          </a:xfrm>
          <a:prstGeom prst="rect">
            <a:avLst/>
          </a:prstGeom>
        </p:spPr>
        <p:txBody>
          <a:bodyPr wrap="square">
            <a:spAutoFit/>
          </a:bodyPr>
          <a:lstStyle/>
          <a:p>
            <a:pPr marL="285750" indent="-285750">
              <a:buFont typeface="Arial" pitchFamily="34" charset="0"/>
              <a:buChar char="•"/>
            </a:pPr>
            <a:r>
              <a:rPr lang="en-US" sz="2400" b="1" dirty="0">
                <a:solidFill>
                  <a:srgbClr val="002060"/>
                </a:solidFill>
              </a:rPr>
              <a:t>Proteins are extrinsic (one layer) or intrinsic (both layers)</a:t>
            </a:r>
          </a:p>
        </p:txBody>
      </p:sp>
    </p:spTree>
    <p:extLst>
      <p:ext uri="{BB962C8B-B14F-4D97-AF65-F5344CB8AC3E}">
        <p14:creationId xmlns:p14="http://schemas.microsoft.com/office/powerpoint/2010/main" val="11178212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4033"/>
                                        </p:tgtEl>
                                        <p:attrNameLst>
                                          <p:attrName>style.visibility</p:attrName>
                                        </p:attrNameLst>
                                      </p:cBhvr>
                                      <p:to>
                                        <p:strVal val="visible"/>
                                      </p:to>
                                    </p:set>
                                    <p:animEffect transition="in" filter="dissolve">
                                      <p:cBhvr>
                                        <p:cTn id="7" dur="500"/>
                                        <p:tgtEl>
                                          <p:spTgt spid="1024033"/>
                                        </p:tgtEl>
                                      </p:cBhvr>
                                    </p:animEffect>
                                  </p:childTnLst>
                                </p:cTn>
                              </p:par>
                              <p:par>
                                <p:cTn id="8" presetID="1" presetClass="entr" presetSubtype="0" fill="hold" nodeType="withEffect">
                                  <p:stCondLst>
                                    <p:cond delay="0"/>
                                  </p:stCondLst>
                                  <p:childTnLst>
                                    <p:set>
                                      <p:cBhvr>
                                        <p:cTn id="9" dur="1" fill="hold">
                                          <p:stCondLst>
                                            <p:cond delay="0"/>
                                          </p:stCondLst>
                                        </p:cTn>
                                        <p:tgtEl>
                                          <p:spTgt spid="1024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rgbClr val="010066"/>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rgbClr val="010066"/>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rgbClr val="010066"/>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rgbClr val="010066"/>
            </a:solidFill>
            <a:effectLst/>
            <a:latin typeface="Arial" charset="0"/>
          </a:defRPr>
        </a:defPPr>
      </a:lstStyle>
    </a:lnDef>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rgbClr val="010066"/>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rgbClr val="010066"/>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TotalTime>
  <Words>965</Words>
  <Application>Microsoft Macintosh PowerPoint</Application>
  <PresentationFormat>On-screen Show (4:3)</PresentationFormat>
  <Paragraphs>129</Paragraphs>
  <Slides>19</Slides>
  <Notes>13</Notes>
  <HiddenSlides>0</HiddenSlides>
  <MMClips>0</MMClips>
  <ScaleCrop>false</ScaleCrop>
  <HeadingPairs>
    <vt:vector size="4" baseType="variant">
      <vt:variant>
        <vt:lpstr>Theme</vt:lpstr>
      </vt:variant>
      <vt:variant>
        <vt:i4>4</vt:i4>
      </vt:variant>
      <vt:variant>
        <vt:lpstr>Slide Titles</vt:lpstr>
      </vt:variant>
      <vt:variant>
        <vt:i4>19</vt:i4>
      </vt:variant>
    </vt:vector>
  </HeadingPairs>
  <TitlesOfParts>
    <vt:vector size="23" baseType="lpstr">
      <vt:lpstr>Solstice</vt:lpstr>
      <vt:lpstr>Default Design</vt:lpstr>
      <vt:lpstr>4_Custom Design</vt:lpstr>
      <vt:lpstr>3_Default Design</vt:lpstr>
      <vt:lpstr>Cell membranes</vt:lpstr>
      <vt:lpstr>What are membranes?</vt:lpstr>
      <vt:lpstr>Cell Membrane</vt:lpstr>
      <vt:lpstr>Cell membrane appearance</vt:lpstr>
      <vt:lpstr>Lipids</vt:lpstr>
      <vt:lpstr>Lipids</vt:lpstr>
      <vt:lpstr>The fluid mosaic model</vt:lpstr>
      <vt:lpstr>Exploring the fluid mosaic model</vt:lpstr>
      <vt:lpstr>Proteins in membranes</vt:lpstr>
      <vt:lpstr>Proteins</vt:lpstr>
      <vt:lpstr>Proteins</vt:lpstr>
      <vt:lpstr>Membrane fluidity</vt:lpstr>
      <vt:lpstr>Factors affecting membrane fluidity</vt:lpstr>
      <vt:lpstr>Integral proteins</vt:lpstr>
      <vt:lpstr>Peripheral proteins</vt:lpstr>
      <vt:lpstr>Membrane models: true or false?</vt:lpstr>
      <vt:lpstr>Components of the membrane</vt:lpstr>
      <vt:lpstr>Functions of membrane components</vt:lpstr>
      <vt:lpstr>Cell membranes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membranes</dc:title>
  <dc:creator>Jennifer.Artuch</dc:creator>
  <cp:lastModifiedBy>Sarah Preston</cp:lastModifiedBy>
  <cp:revision>35</cp:revision>
  <dcterms:created xsi:type="dcterms:W3CDTF">2011-09-19T16:52:23Z</dcterms:created>
  <dcterms:modified xsi:type="dcterms:W3CDTF">2014-08-31T14:32:49Z</dcterms:modified>
</cp:coreProperties>
</file>